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0" r:id="rId8"/>
    <p:sldId id="262" r:id="rId9"/>
    <p:sldId id="266" r:id="rId10"/>
    <p:sldId id="267" r:id="rId11"/>
    <p:sldId id="268" r:id="rId12"/>
    <p:sldId id="270" r:id="rId13"/>
    <p:sldId id="272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33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EC1-6E3D-467C-AB0C-5CF12C958ADD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15C-FE6B-4340-A087-35EDE764B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EC1-6E3D-467C-AB0C-5CF12C958ADD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15C-FE6B-4340-A087-35EDE764B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EC1-6E3D-467C-AB0C-5CF12C958ADD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15C-FE6B-4340-A087-35EDE764B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EC1-6E3D-467C-AB0C-5CF12C958ADD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15C-FE6B-4340-A087-35EDE764B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EC1-6E3D-467C-AB0C-5CF12C958ADD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15C-FE6B-4340-A087-35EDE764B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EC1-6E3D-467C-AB0C-5CF12C958ADD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15C-FE6B-4340-A087-35EDE764B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EC1-6E3D-467C-AB0C-5CF12C958ADD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15C-FE6B-4340-A087-35EDE764B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EC1-6E3D-467C-AB0C-5CF12C958ADD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15C-FE6B-4340-A087-35EDE764B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EC1-6E3D-467C-AB0C-5CF12C958ADD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15C-FE6B-4340-A087-35EDE764B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EC1-6E3D-467C-AB0C-5CF12C958ADD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15C-FE6B-4340-A087-35EDE764B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1EC1-6E3D-467C-AB0C-5CF12C958ADD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6015C-FE6B-4340-A087-35EDE764B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1EC1-6E3D-467C-AB0C-5CF12C958ADD}" type="datetimeFigureOut">
              <a:rPr lang="en-US" smtClean="0"/>
              <a:pPr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6015C-FE6B-4340-A087-35EDE764B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ke.my/wp-content/uploads/2015/03/SKE-Official-Logo-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838200"/>
            <a:ext cx="3933825" cy="38481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49530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P</a:t>
            </a:r>
            <a:r>
              <a:rPr lang="en-US" dirty="0" smtClean="0">
                <a:latin typeface="Arial Black" pitchFamily="34" charset="0"/>
              </a:rPr>
              <a:t>ERSATUAN BUDDHIS MELAKA 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(MALACCA BUDDHIST ASSOCIATION)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(SECK KIA EENH)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1920 - </a:t>
            </a:r>
            <a:r>
              <a:rPr lang="en-US" dirty="0" smtClean="0">
                <a:latin typeface="Arial Black" pitchFamily="34" charset="0"/>
              </a:rPr>
              <a:t>2016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4800" y="685800"/>
            <a:ext cx="89916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CATALYST</a:t>
            </a:r>
          </a:p>
          <a:p>
            <a:endParaRPr lang="en-US" sz="2800" dirty="0"/>
          </a:p>
          <a:p>
            <a:pPr>
              <a:buFontTx/>
              <a:buChar char="-"/>
            </a:pPr>
            <a:r>
              <a:rPr lang="en-US" sz="2800" dirty="0" smtClean="0"/>
              <a:t> comprises the core members as coordinators</a:t>
            </a:r>
          </a:p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smtClean="0"/>
              <a:t>two members from the catalyst to coordinate one cluster</a:t>
            </a:r>
          </a:p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smtClean="0"/>
              <a:t>each cluster can have certain number of volunteers</a:t>
            </a:r>
          </a:p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smtClean="0"/>
              <a:t>if cluster is too big, can form sub-clusters</a:t>
            </a:r>
          </a:p>
          <a:p>
            <a:pPr>
              <a:buFontTx/>
              <a:buChar char="-"/>
            </a:pPr>
            <a:endParaRPr lang="en-US" sz="2800" dirty="0"/>
          </a:p>
          <a:p>
            <a:r>
              <a:rPr lang="en-US" sz="2800" dirty="0" smtClean="0"/>
              <a:t>CLUSTERS</a:t>
            </a:r>
          </a:p>
          <a:p>
            <a:endParaRPr lang="en-US" sz="2800" dirty="0"/>
          </a:p>
          <a:p>
            <a:pPr>
              <a:buFontTx/>
              <a:buChar char="-"/>
            </a:pPr>
            <a:r>
              <a:rPr lang="en-US" sz="2800" dirty="0" smtClean="0"/>
              <a:t> for a start, nine clusters are indentified</a:t>
            </a:r>
          </a:p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smtClean="0"/>
              <a:t>identify at least five elders in the each cluster</a:t>
            </a:r>
          </a:p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smtClean="0"/>
              <a:t>recruit volunteers to help out</a:t>
            </a:r>
          </a:p>
          <a:p>
            <a:endParaRPr lang="en-US" sz="2800" dirty="0" smtClean="0"/>
          </a:p>
          <a:p>
            <a:pPr>
              <a:buFontTx/>
              <a:buChar char="-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971800" y="228600"/>
            <a:ext cx="2057400" cy="1524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609600" y="914400"/>
            <a:ext cx="2057400" cy="1524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5638800" y="152400"/>
            <a:ext cx="2057400" cy="1524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6705600" y="1676400"/>
            <a:ext cx="2057400" cy="1524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6781800" y="3505200"/>
            <a:ext cx="2057400" cy="1524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5562600" y="5181600"/>
            <a:ext cx="2057400" cy="1524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2362200" y="5105400"/>
            <a:ext cx="2057400" cy="1524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609600" y="4191000"/>
            <a:ext cx="2057400" cy="1524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533400" y="2590800"/>
            <a:ext cx="2057400" cy="1524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3124200" y="1981200"/>
            <a:ext cx="3200400" cy="3048000"/>
          </a:xfrm>
          <a:prstGeom prst="smileyFace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29000" y="3352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 Rounded MT Bold" pitchFamily="34" charset="0"/>
              </a:rPr>
              <a:t>CATALYST</a:t>
            </a:r>
            <a:endParaRPr lang="en-US" sz="40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0" y="56388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KLEBANG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47244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CHENG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1242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 BATU BERENDAM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14478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BUKIT BERUANG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1800" y="7620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AYER KEROH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2600" y="6858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BUKIT KATIL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9400" y="22860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DUYONG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5600" y="40386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UJONG PASIR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6400" y="57912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BANDAR HILIR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2400" y="381000"/>
            <a:ext cx="89916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CATALYST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whatsapp</a:t>
            </a:r>
            <a:r>
              <a:rPr lang="en-US" dirty="0" smtClean="0"/>
              <a:t> group has been created. So far, the group remains strong but certainly more volunteers are required.</a:t>
            </a:r>
          </a:p>
          <a:p>
            <a:endParaRPr lang="en-US" dirty="0"/>
          </a:p>
          <a:p>
            <a:r>
              <a:rPr lang="en-US" dirty="0" smtClean="0"/>
              <a:t>These are some of the people who are in the group: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Bro. </a:t>
            </a:r>
            <a:r>
              <a:rPr lang="en-US" dirty="0" err="1" smtClean="0"/>
              <a:t>Tay</a:t>
            </a:r>
            <a:r>
              <a:rPr lang="en-US" dirty="0"/>
              <a:t> </a:t>
            </a:r>
            <a:r>
              <a:rPr lang="en-US" dirty="0" err="1" smtClean="0"/>
              <a:t>Giap</a:t>
            </a:r>
            <a:r>
              <a:rPr lang="en-US" dirty="0" smtClean="0"/>
              <a:t> </a:t>
            </a:r>
            <a:r>
              <a:rPr lang="en-US" dirty="0" err="1" smtClean="0"/>
              <a:t>Beng</a:t>
            </a:r>
            <a:r>
              <a:rPr lang="en-US" dirty="0" smtClean="0"/>
              <a:t>			10.  Sis. </a:t>
            </a:r>
            <a:r>
              <a:rPr lang="en-US" dirty="0" err="1" smtClean="0"/>
              <a:t>Koot</a:t>
            </a:r>
            <a:r>
              <a:rPr lang="en-US" dirty="0" smtClean="0"/>
              <a:t> </a:t>
            </a:r>
            <a:r>
              <a:rPr lang="en-US" dirty="0" err="1" smtClean="0"/>
              <a:t>Siew</a:t>
            </a:r>
            <a:r>
              <a:rPr lang="en-US" dirty="0" smtClean="0"/>
              <a:t> Man</a:t>
            </a:r>
          </a:p>
          <a:p>
            <a:pPr marL="342900" indent="-342900">
              <a:buAutoNum type="arabicPeriod"/>
            </a:pPr>
            <a:r>
              <a:rPr lang="en-US" dirty="0" smtClean="0"/>
              <a:t>Bro. Alfred				11.  Sis. Sophia</a:t>
            </a:r>
          </a:p>
          <a:p>
            <a:pPr marL="342900" indent="-342900">
              <a:buAutoNum type="arabicPeriod"/>
            </a:pPr>
            <a:r>
              <a:rPr lang="en-US" dirty="0" smtClean="0"/>
              <a:t>Bro. Eddie </a:t>
            </a:r>
            <a:r>
              <a:rPr lang="en-US" dirty="0" err="1" smtClean="0"/>
              <a:t>Teo</a:t>
            </a:r>
            <a:r>
              <a:rPr lang="en-US" dirty="0" smtClean="0"/>
              <a:t>				12.  Sis. </a:t>
            </a:r>
            <a:r>
              <a:rPr lang="en-US" dirty="0" err="1" smtClean="0"/>
              <a:t>Metta</a:t>
            </a:r>
            <a:r>
              <a:rPr lang="en-US" dirty="0" smtClean="0"/>
              <a:t> Ham</a:t>
            </a:r>
          </a:p>
          <a:p>
            <a:pPr marL="342900" indent="-342900">
              <a:buAutoNum type="arabicPeriod"/>
            </a:pPr>
            <a:r>
              <a:rPr lang="en-US" dirty="0" smtClean="0"/>
              <a:t>Bro. James Lee				13.  Sis. Lilli Lee</a:t>
            </a:r>
          </a:p>
          <a:p>
            <a:pPr marL="342900" indent="-342900">
              <a:buAutoNum type="arabicPeriod"/>
            </a:pPr>
            <a:r>
              <a:rPr lang="en-US" dirty="0" smtClean="0"/>
              <a:t>Bro. Lim Boon </a:t>
            </a:r>
            <a:r>
              <a:rPr lang="en-US" dirty="0" err="1" smtClean="0"/>
              <a:t>Chee</a:t>
            </a:r>
            <a:r>
              <a:rPr lang="en-US" dirty="0" smtClean="0"/>
              <a:t>			14.  Sis. Jasmine </a:t>
            </a:r>
            <a:r>
              <a:rPr lang="en-US" dirty="0" err="1" smtClean="0"/>
              <a:t>Kerk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Bro. </a:t>
            </a:r>
            <a:r>
              <a:rPr lang="en-US" dirty="0" err="1" smtClean="0"/>
              <a:t>Loh</a:t>
            </a:r>
            <a:r>
              <a:rPr lang="en-US" dirty="0" smtClean="0"/>
              <a:t> Chun Chong			15.  Sis. Annie </a:t>
            </a:r>
            <a:r>
              <a:rPr lang="en-US" dirty="0" err="1" smtClean="0"/>
              <a:t>Khoo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Bro. </a:t>
            </a:r>
            <a:r>
              <a:rPr lang="en-US" dirty="0" err="1" smtClean="0"/>
              <a:t>Micheal</a:t>
            </a:r>
            <a:r>
              <a:rPr lang="en-US" dirty="0" smtClean="0"/>
              <a:t> </a:t>
            </a:r>
            <a:r>
              <a:rPr lang="en-US" dirty="0" err="1" smtClean="0"/>
              <a:t>Seow</a:t>
            </a:r>
            <a:r>
              <a:rPr lang="en-US" dirty="0" smtClean="0"/>
              <a:t>			16.  Sis. 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Siew</a:t>
            </a:r>
            <a:r>
              <a:rPr lang="en-US" dirty="0" smtClean="0"/>
              <a:t> </a:t>
            </a:r>
            <a:r>
              <a:rPr lang="en-US" dirty="0" err="1" smtClean="0"/>
              <a:t>Kien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Bro. Mike Lee				17.  Sis. Kate Neo </a:t>
            </a:r>
          </a:p>
          <a:p>
            <a:pPr marL="342900" indent="-342900">
              <a:buAutoNum type="arabicPeriod"/>
            </a:pPr>
            <a:r>
              <a:rPr lang="en-US" dirty="0" smtClean="0"/>
              <a:t>Bro. Tan </a:t>
            </a:r>
            <a:r>
              <a:rPr lang="en-US" dirty="0" err="1" smtClean="0"/>
              <a:t>Ching</a:t>
            </a:r>
            <a:r>
              <a:rPr lang="en-US" dirty="0" smtClean="0"/>
              <a:t> </a:t>
            </a:r>
            <a:r>
              <a:rPr lang="en-US" dirty="0" err="1" smtClean="0"/>
              <a:t>Hua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r>
              <a:rPr lang="en-US" sz="2000" dirty="0" smtClean="0"/>
              <a:t>We need MORE volunteers!!! </a:t>
            </a:r>
            <a:endParaRPr lang="en-US" sz="2000" dirty="0"/>
          </a:p>
          <a:p>
            <a:r>
              <a:rPr lang="en-US" sz="2000" dirty="0" smtClean="0"/>
              <a:t>If each cluster has FIVE volunteers, we will have already at least 45 volunteers (nine clusters). If each cluster can identify FIVE elders, we will have 45 happy elders! 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2400" y="381000"/>
            <a:ext cx="8991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a start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Help SKE to mobilize the members by looking into the data base those staying in the respective cluster.</a:t>
            </a:r>
          </a:p>
          <a:p>
            <a:pPr marL="342900" indent="-342900">
              <a:buAutoNum type="arabicPeriod"/>
            </a:pPr>
            <a:r>
              <a:rPr lang="en-US" dirty="0" smtClean="0"/>
              <a:t>Identify and recruit volunteers.</a:t>
            </a:r>
          </a:p>
          <a:p>
            <a:pPr marL="342900" indent="-342900">
              <a:buAutoNum type="arabicPeriod"/>
            </a:pPr>
            <a:r>
              <a:rPr lang="en-US" dirty="0" smtClean="0"/>
              <a:t>Identify </a:t>
            </a:r>
            <a:r>
              <a:rPr lang="en-US" dirty="0" err="1" smtClean="0"/>
              <a:t>suvarnamitras</a:t>
            </a:r>
            <a:r>
              <a:rPr lang="en-US" dirty="0" smtClean="0"/>
              <a:t> in the cluster.</a:t>
            </a:r>
          </a:p>
          <a:p>
            <a:pPr marL="342900" indent="-342900">
              <a:buAutoNum type="arabicPeriod"/>
            </a:pPr>
            <a:r>
              <a:rPr lang="en-US" dirty="0" smtClean="0"/>
              <a:t>Draw up plan and look into logistic  to keep the cluster dynamic and sustainable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b="1" dirty="0" smtClean="0"/>
              <a:t>Activities</a:t>
            </a:r>
          </a:p>
          <a:p>
            <a:pPr marL="342900" indent="-342900"/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Monthly home visits, cheering up and fellowship</a:t>
            </a:r>
          </a:p>
          <a:p>
            <a:pPr marL="342900" indent="-342900">
              <a:buAutoNum type="arabicPeriod"/>
            </a:pPr>
            <a:r>
              <a:rPr lang="en-US" dirty="0" smtClean="0"/>
              <a:t>Provide transport to attend temple activities, especially on Sundays</a:t>
            </a:r>
          </a:p>
          <a:p>
            <a:pPr marL="342900" indent="-342900">
              <a:buAutoNum type="arabicPeriod"/>
            </a:pPr>
            <a:r>
              <a:rPr lang="en-US" dirty="0" smtClean="0"/>
              <a:t>Conduct religious activities like simple and short walking and sitting meditation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Provide transport to doctors and the grocers </a:t>
            </a:r>
          </a:p>
          <a:p>
            <a:pPr marL="342900" indent="-342900">
              <a:buAutoNum type="arabicPeriod"/>
            </a:pPr>
            <a:r>
              <a:rPr lang="en-US" dirty="0" smtClean="0"/>
              <a:t>Regular contact through </a:t>
            </a:r>
            <a:r>
              <a:rPr lang="en-US" dirty="0" err="1" smtClean="0"/>
              <a:t>whatapps</a:t>
            </a:r>
            <a:r>
              <a:rPr lang="en-US" dirty="0" smtClean="0"/>
              <a:t>, internet and the </a:t>
            </a:r>
            <a:r>
              <a:rPr lang="en-US" dirty="0" err="1" smtClean="0"/>
              <a:t>handphone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Visit the sick at home or the hospital </a:t>
            </a:r>
          </a:p>
          <a:p>
            <a:pPr marL="342900" indent="-342900"/>
            <a:endParaRPr lang="en-US" sz="2800" dirty="0"/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Main Hospitals in Melaka</a:t>
            </a:r>
            <a:endParaRPr lang="en-US" sz="3200" dirty="0"/>
          </a:p>
        </p:txBody>
      </p:sp>
      <p:sp>
        <p:nvSpPr>
          <p:cNvPr id="1026" name="AutoShape 2" descr="data:image/jpeg;base64,/9j/4AAQSkZJRgABAQAAAQABAAD/2wCEAAkGBxASEhUQEhIWFRUWGB0YFRgWFRUYGBgYFxgYFhcXFhUZHSggGBolHRYXITEhJSkrLi4uFx8zODMtNygtLisBCgoKDg0OGxAQGi0lHyYwLi0tLS0tLy0tLS0uLS0tLS0tLS8tLy0tLS0tLS0tLS0tLS0tLS0tLS0tLS0tLS0tLf/AABEIAMIBAwMBIgACEQEDEQH/xAAcAAABBQEBAQAAAAAAAAAAAAAGAAIEBQcDAQj/xABNEAABAwIDAwgGBQoCCgIDAAABAAIDBBEFEiEGMUEHEyJRYXGBkTJSobHB0RQjQmJyMzSCkqKywtLh8BXiFiRDU2Nzk7PT8YPDFzV0/8QAGgEAAgMBAQAAAAAAAAAAAAAAAAMBAgQFBv/EAC0RAAICAQIEBQQCAwEAAAAAAAABAhEDEiEEMUFREyIyYXEFFEKBobEjUpEz/9oADAMBAAIRAxEAPwCwPKPSm+WKQ95jHucVyk5Qxplpjr1yf5UF0+BSH0YmjuaoNNhE0sxbfot4N03G2ov3roXk7GHTj7mijbpx1EDf+of5Vxft3Na7YI78AZHD22Qr/gjxpcD9EBd2bNznUa+DfmracvYj/GWsXKdIHZJqVrOoiRxb55Vbw7cFxH1A16pD/KhUbMVHV+y35r07NzttfS5sOiD7ioUcy6E/4mHDdqxxhPg//KurdqouMbx3ZT8QgLFNmaiNozSZL8Rpu7Wm4ToNna5rGm7zcA6ued+vAlKUst0X0Yqs0Fm0tMd5cO9vyupMeN0x3StHfce8LMZKasZvv7P4guf0ipG9hP6IP7pVvEyrmiPCxvkzXYqmN3ova7ucD7l1ssd/xN49KP8Aeb7wVKptoy3c+Rv4Xae9HjvqiPAXRmsWSss6ottXHQTh1t4e23tsD7Vd0215Iu6Nru1jvgb+9WXEQZR8PNBVZeWQrhPKFQT6EyRO6pI3ad7m3aPEompauKQXjka8fdcD7k1TT5C3FrmdLJWTrJKxUalZOSsgBqSdZKyAG2SsvbJWQB5ZKy9slZADbJWTkkEDbJWTkrIAbZKydZKyAG2SXtl6pAEKuRscT5OoE/L4Kl2Mp755DxIA8B83FLbGkYIMlz0yBv4DpH3KTszQyR08YYfsg2Pbr8U5tvKlXJEKljb7l6+naRqAVzGGkdKNxaergmfS3N0e0jtG5WNJUNcNCE2TFK0RI6otNpW5T18FaUrA4g7xvXPmw4EEXB/9J2GURY8lrjktq3tO6yXJ7Fluyk2y6T44hxFv1yGhFjIgBZCeJfWYhGzqc0fqgyIzAWGD3k/f+jVk2jFHExAqPJh0Tt8bT+iFPslZM1CynkwKnP8Asx4Ej4qHUbLUx+x7b+9EdkybQE9iLslNmZYbsrDM6TL0cp7ddT26blzrdip2asdfu1+RRRsS24kd2j3X+KIpyGtLjuAue4JeKEXBWh2SbUjE6ihniJBb5cfByjiqcxwcQWkXsdWnW24+C0mWYv0Yy46yNFAdgecnNYdw602XDL8Siz9wfp9uqqEXD3SAcH2eP1r5varzCuVON1hUUsrOt8Yzt7y30h4XUSv2TisSND/fVZCtBgcoYXREuA4HhpuFtbJMseSEqsYnjkro2rC8apqkXhla7jl1a8d7HWcPJWFlgTpnscC9pBbuPlxG7ciPDNuaqK1nc60fZk1Pg8ajxv3KVk7lXi7Gs2SshnBNuaScAPPMPPCQjL4SbvOyKB1q6aYpxa5jbJWTrJWUkDbJWTrJWRYDbJWTrJWQA2y8sn2SUgMslZOslZADbJJ1kkAZHtLi8E7mNjla5oGpa4EdI2O7qARHT49StaBzg07HfJB1NgMMlYQG6C/d0bNGneiJ2yrBuYx3hZXxvK25UiZrGko7lg7aSk3c5+y/5Li/F6JxuJcp6w1/usoQwWlBtJBbu3KbFs3RO3MB8U28r7fyLrGu4+LaiOP0nh7esB1x4W1V7hO0tHI0ubM3fbW43d47VWt2Qov90PM/NTRsjQtjLzCNATvPDxSZ663ovHw2+pV4XVMdXulc4BvTIcSAL6MbqewlGkddEd0jD3Ob80A7K7PwVLpDIzRoaG5SW6uzE7t+4K6m2Cpz6Mkrf07hZcerTZoyKOqmFbXg7ivboIdsI8ax1Tx3gLz/AEaxJnoVl+9zx7Nyvcu38i9Me4cqNiLrRvPU0n2ISbT40zc9j+8t+ITK/EMUbE8SwMy5SHFpFwCLE77exRqroSse/NFhsK36p5+//C1EUrQQR2FAmAbRfRo8r4JC0knOBcezTh1q3O29GWuOZwIB6JGvsujHJKK3Jywk5NkkNC4D0neCqocb57SNzB3uF/Leu7aNzic7z4Loqd8jJpa5nWumZlIzBCux+IRFsjb6tcAb9gRNPh0bWk2ue0qg2PpYyJLtG8cB2pU78SP7GxrQyXVwwSXzWN9x47utD9ds6w6xnX++pFctIwucMu5RJ6Bo3XGvvV5Y01uisZ09gFqqGeLeLqXsztXU0/5KQ5b6xPu5o6wB9nru229E01LIAbHMOooVoKBsvONd0HteQw8C3S3cd6x5MOmS0miGRSi7NR2d24pakiN/1MvqvPRcT6j9x7jY96KbL56qaZ8Zs9tx18bd/FEGze3lRSWbNeen77yxjTVpPpNGvRPZYjcl63HaRLx3vE2SySj4XiMNTGJoXh7HbiOB6iN7T2FS7JliqGJJ9l5ZSA1JOslZAUNslZOslZAUNsknWSQBlOxDmyF0wNwdAeu1yfaR5I0AQzsvhTPo7eF9RbTeSfcQrY0cjNWSeBWvCmoITlpzZPDAd43qLNh7b3b0T2fJchWSM9NmnWFKp6xjzofA6FXuxdNCbUzRflG5m+sPirTG6gNo3vHGPTh6QAHvTqZuaw61C27ly02X1ntHl0v4Vj4iVI0YFckcuT6G0D3+tIbdzWtb7wUV2VLsZDlpIvvAu/XcXfFXllnWySGTdyY3KllT7L2ymyhyyqn2tOWllPZbzIHxV5ZDu3brUj+0tH7YPwUN7MvBeZDNjoR9EZcb837xUjE8DppGuzxMOh4BP2TZaki/Dfz1+KkY3K9kLnMbmOgt2E2JV8fRfBE35mAtVsdTn0QW9xIHkNFVnA5oSeaqi22lnEkHj6I70TGCok9I5R/fAaLyLCmkkOcTY26huB+K1PFF8lQtZGubBeXFK5gLXCOQeR9iqtm9qWQ5w+N9rgEtFw0i+/8Aoj+ow2JrCQ0buOvvQ3slRsfzoc0HUbwPvJcoSU40+4yM4uDtHan2jppHHLILm2hNnfqmxUt9Uxw0PEe9QcT2Wgc45RkNgej1m/nuVRPhFVDqx4eBwd8/6JuvJHmr+BemD5MKSQdxQ7g0DXOnYRuffzLvkokeKSM0mY5h4m12/wBAm4JXWqJnXzMcGkEdet/eqvLGUolljaiy1mjs0skGZmoBt6J1AVPjGzhDechd2gcRoToeO5FUBa8HiCT7VBIMbQ06xu4+qTp5aqcmNNbhCbT2BPZ3GKikcJoCGuIGeI/k5APskcDvseHsO17L7RQV0ImiuCNJI3enG7i1w8DY8bd6yKnwYyx3Z6d3gDrLXej35SCO4qNguLTUdQHxj6z0S11wJAPSif1O3kHgQsG8KfQ1NKd9zfbJWUbCsQjqImTxG7Xi46wdxaeog6eCl2TbEUNSTrJWUkUNSXtkrICjxeJ1kkBQD4fVwtY1okZoLekOGikPxCLdzjP1ghU8ntN9m48iuL9ii3RpJ7nELXqyr8V/0Vpxv8v4DP8AxCH/AHjP1m/NRZPo77nO0HgQ4BCQ2djabSc63tB+am0uyNM+1pX91x7rIU5v8V/0NEF1C3B3yNkYBIx7L63IuB1qFyj1YtE0G/pO8gAPeVzoeT+A3+tl8HN+SpMYwJkdUylje85iwEl2oL3WNtLaDXULFxEpPav5NOBRu0zUcMhEcUcfqsa3yAClhyCHbBOH5Oslb3hp91lyOx+IN9Cvd484Pc4qrvsRpj3D26ddZ9/guNs9Gqa79J38QK9A2gZ6j/GL+UFRv2DQu5oCFOUZ9qUDrkaPYT8FXsxjG2+lSNd3W+D1TbW41VSxsjnpXQ2dcO4EgEW9t96rJ+Vl4Q8yNA2dZalhH/DZ+6FKrvQd3IOodvIImMjliljytA1aLaC3Egrpiu21O+L6mQZiRmzBws3rB3b7JkJK1uLnCW+xZqI2djS+7gOl/CFTU9QJt9TGexrgT5X0U2mw2I5s13WNtT2A8O9b075GbTXMdW4lFlIDroP2MxhgkqGEHouA9rx8EaVNFE1jiGDd1Ib2LjaXz3A3j956XO/Ej+xsK0SLWXEIy6+u627v+a4zVDHAgHgrGop2ZvRG7qHWok9Eyx6I3LSroRtZwkhY4cD5FCUuEtdUyRt6BtmBb16eaK3UA3tJCHZGyMr2kG4MZBHXxB9iRmSdWuo3E+dPoQTPVUrumM7R9pt/arvDcXhqIywEZhqWnfa99BxHcp8b2vJ7QND43VLiezUcmZ0YyvBuLacAfA6quiUfTuuxbVGXq2Z2wAkc/GD02Tc4wdmQC3iQR+kvdvcIiLA+MO5xmV0j+vMbgv8Avk3OnDwVFhmJPppTzoLjdji4b7ag5hbW49rQjXGJYn0b2wnnOcaZHOBvYA3LnH9ENA36dhWa1KFD6anZX8leMlk7qdx6M3D1ZmD0h2PYPNg61rFlgDHmCaKdvEtcPxMtIL+0eIX0A0ggEbjqPFLhtsTPfc8slZOsvLK4s8slZe2SsgDyyS9XqABcBeNGp8v781V/SqlvpR37v6J0OMsGjwWrpajHpZZSsFiozsIjcejdp62/JdGVsb7ZXDU93buPcplBM1xNjr1HeqyewK0S9nqWVgfzj8zdMumul738whGD67GOsNe6/wD8cZb+8AtAg0YD4rP+T4c7WzTfdcfGR4PwK5uV3JfP9G7FtFv2NKAXuVegJ1lWxY3KlkT7L2yiyTlkQBypn83Z6xf7Mg/iWhkLOuUjpVVIzt/eewfBVk/KxmL1BwKVpaA5oItxAKH9odm6Ixl7qeO9xqGgHUgE6IqaNFRbX1rY4g0gnObCw6tdSn43c0mKk3WwG1GwtKfRzs7nm3kbqBDsjMwuMNU9ljbW/AD1SOtX8NfUPaMkfZc9mm86LyKlqX36YbrrYnfx3LU8cH0KLJJdSkqKTFY2H62ORtuNwfcT7VT7PYy+F0h5ovP+0DDfKQXcBc77+SMKnB3hpc6Umwvu+N0K7IYKx09Qczrk66j13diVOLU40xkZJxdlq3bClc7pEsJFrOB379bbvFT4cShlB5uRru5wJ8lyrNmY3HKTe4J1AO63zVFWbDxHVpynhbT5hPTyrsxTWN+wTxuBaO4IfrxauiPW23scq2PCMRhAMNQXN4Nk6Q9uo8LKBXYtVRzRPqIdWnfHfpDjZpOm/rVMmXZak1ui0Me7p2GVTShx00NtCFyp6gscWScdx4Hh8FHoNoaaZwyyAHUZXdF19OB3+CsJImvJBFwQPeU9NS3ixdNbSQOztDap2Zocx0Nnj7oLdfAm/mo2IwyUD3iB+aOVvTYeqxGv3svEcLX4KeG83WQNdq1/OR3PVlcQD4i3iiDBMPa0vlk1cwZGl27IGBzT320J+6sbhafyaVKmvgBmsDqJkgN7SX7W3c5hafBrT4rc8Fv9Hhvv5pl+/IFgFU0xc9l1gfIWOt22e1w6t6+ioLZW5d1hbutos97/AKGSQ6y8snWSsrFKG2SsnWSsiwobZJOskiwoonYPU2P1R82/NNfgcxFjCSO3KUcr0I+/n2Rb7OHdma1Wykh9GF7T2bt4/qosuBV0erWOdbcCxxPgRofYtUSUfey7It9qu4JVjJ2UbiY3c4IT0Wtc45sm4WGpuhzkww2WMTvkjewktaA9jmmzQTcXG7p+xaguVVUNjY6Rxs1oLj3AXKzvLbsbHDtpXUr7L1UY5RaP1ZR+iPg5EWEYnFVRiaIktJI1BBuNCCCqR4iMtkNzfTM+GOqcWl8HJeqwLB1DyQ1trtRDh7GPdEZC92WzSG2FiSb+G7tV/EMrwPuWpWbbaHNitIzq5v2yk/BaLs/XR1dPHUNYWh4vlJ1HYbKNW7I0stSyrdn5xlstndHokkXBHaVLmi0MTTslAKq2kA5oA8Xgd2jlMfjNEJ/on0homuBkN73IuBe1r2K74tg5lZkDwNb6jsI+KbiyxU02xE8M6dIHKcdEaW6+/iudIPT/ABuV1/gcoA1YfEj3hRIMInaHXZvc46OadCdOK2+NB9RHhTXQrsRH1b/wlCOxP5eo7z++5GuKUsgifdjvRP2T1IK2K0qqkHfc6f8AyOUNpyjRaKahKwqkHTb+F3vao8jVLlHTb3O/hXGYala4MzyIELOiEObUxgSQH7/xCKIR0fE+8oc2zFmRu6n/AAVc/wD5jMXrOGL7MwSa5QCeI7iVSinraU/VvzNG5r9RbqB4eFkdSDce0fL4rhUQB1gRcG49n9FWeCLdrZkxytbPdATV4uJJYhKx0Lg8XJ0ABsLg9m9G2HD6SxrXOBY0/WNbue6/R1H2CDe3G4QxtRSc3He2ZrXNNj2mxHkCm1GH1VETLRPLo3b2EZtAM48N+osVleqLle5oWlpVsdcRgjdLU0zrdJzXtHWTHI027iWrTOT+sdNh9O5xu5rObcesxOMdz35b+KyPBcRbJMSb5+aJkDt4eyRkmh9WwctW5NmhtFkH2JZQe8yOf7nBJe6te4z2CeyVk5JVsgbZKydZKyLAbZJOskiwLZerxerGa0JJJJBJW4vjtNS5RNJlLr5RZxJta+4G28Ia2p2tpJKWWOKTM57coFnDfod46kO8p1Rmqwz1Ix7SfkEI3WLLxElJxR6jgPpGKeKGaTd8/bnt0PVqWwWKU0VIyN80bXXcSC9oOrjbQnqsssuvLrPjyaHZ2ON4OPFY/Dk63s+gqapjkGaN7XjraQR5hZRy3z9KBn4j5WHxRLyURkU8ruBk9zWj4II5Z5r1cbfVYT5u/wAq6eOWqNnh+MwLDmljTujS+T5obQQN+4PciNxXz7h2KY1ExojE4YBoObY4W8QVOO2uMNFntefxUzve1oCuZjrmz43f/j/ut/otc2ixqOkgdM/ho0cXOO4BYnsbO6XEopHek57nO0trlcTpw1RRyw1pMkEPANc8jt0aD5F3mgCu+kYpijyWPLWX3BzmRjs01ce/2J9Rsri9IOdieXW1IikeHfqu0d3ErRth6BsVHEANS0E951PvV+QpIAHYPbk1DhT1FucNwx9suYjex7fsv0Pkdx3mWLVcMMbppsoa0aki/gBxJPBZRyjYd9FrWzRdHnRn04SRltnd5BH6gRDyiVTpsNhqB6BfE9/Y08T2BxafBAEWv24pM2lK23AueIz4AKywetoKx2QF8Mh3NJBDvwk3v3aFV+wzKKSMxyNYZNbhwBJHC194sq3a3Zn6JKyekjeI3Hptia4hjh0myNa30dRY26wmxy5I7pi3jg+aCyt2eZC25qGtBOnOdHUm9r33oZ2s2YqZYRzLWykOv0Ht3dmYi6ncokjpKSjle2zudjLgRaznMc06cNXKlocArnM5+B0ZB3NzPjdobavFwd3UmfdZGtL3KLh4J6lsT5qOVjG85G5ujb5mkdXFcJRu7/6fFTdk9qp2Tmkqg4EENIeQS3N6Lg4emwnTVdp8fjfU1EMtKwthzWLdHnJGJeFtT3rTHjl+SES4R9GCe1kV4H/hv5H/ADJ1NVtiibmuWOY17Dv9JtizvudOzuU2pxLDaqMjPLT522Bc3nGi9j9k34dal4bhDXQRxxyxVHNtAuxwvdhFjlJ00voreNCc20+hHhyjFJoANpaCSaSOTKI3vcQ3Lo70bjMesmy0LkcxIzQ1LXCz2zBzh1Z2AX7jkv4oT2re9pZdjmPjew9NrmjR1tSd+nUrnk7aYsSLBump3Z7bs0MjWg28T5rPkW7aHRe1M1VKydZKyXZNDUrJ1krIsKG2STrLxFhRZr1eL1ZTShJJJIJKvEdn6Sd2eWFj3WtcgE2WdcomFU1M+JsMbWFwcTlFtBlA961lDG1myLa17JOdcwtaW2ABBub8UrLDVFpLc6P07i/BzxeST0q/67GPtaSQBvJsPFatFyeUJaLh97anO75qBRcmwZIx7pyQ1wdYNGuUg2v22WgJWDBpvWjf9U+qLJp+3m1V3VogYNhMVLEIYgQ0EnUkkk6kklYhypPz4nk+6xvm53zW/FYztHsdXT4rzzY7xc5Gc2b7LcpOngVrS2pHn5zcpapO2zV8LpGiJgsNwT6ylYWHojcpMTLNA6gm1Y6DrdRU3uVrYwvYUZsW04SSkebh8VdctFMWywTfZIdH+lo5o8g/yUDkywyo/wATc98L2tDZCS5pAuXCwueO/wAlqO2Oz7K2mdA7Q72uG9rhqCPFAHPYTEWz0ULgdQ0Nd2Ob0SPMIhXz3huM1+CzOjkZ0CdWm4Y/7zH/AGXdnmNxRXLyyRZNKeTNbiWZb/ivf2IoLPOWWrbzsDOIa9x/ZA+PkjHC2Qtw6CGpLQ10TWkPIAN2i41WX4BhlVi9Z9JmaRFcFxsbZWm4jZfeOs9pRnyuYM91LHLGCeYdmIAv0C0tdYdlwf0VJBTYnsDPH9ZRyCWPe1jjYgcMkgvcdV796i4ZtfV0sghqGvPWyX0rDeWSah3mfBWXJ5t5TiFtLO8MLBZjnGzXN+yM24EDTXsS5UcSpJKcZXNdJnaY8pBIs4XOnDLf3cVPwBY8o1YyaginjN287E4f9QA36iLkLjsztRDDCIpLggnW1xqSeHeqEhxwJznbhJmb3CVvxDlM2M2Zp62B0r84eHlt2vc3QAEaA9qN7DaiNjdQJ65ssW7IGA7szi+4036fxKeyzcYkB+25h/WjLP4UT4PshBTuztzOI3F7s1u5CW07+axeN3BzYf2ZXA+xyKoi7PeUrZumhg+kxRNjeJGZiwZbhzspDgNDv4puxeyLA+nrxK/0c2SzLZnNLSL2vbU6e1EvKTFmw+fsaHfqODvgovJvUZ8Pj+6Xt8nut7CFetyt7Axyi7VPp6yOBzY305DDMyRgeC1z3B2/cQ0aK0fX0dHiUAyvD5Wua3LYxkSG+tzcHM0btNUF8oNN9JxGWMb2QkjvZHnA83KDiWJmSDDKsnpQyc288bxPjIJ72tv4o1PcNKPoGnq2P9E69XHyXeyz3aSvdBE6ZguWkEC5HEDQjdvV/sxtHzwY2Te9ocx3XcXynt7ePvm1dB4clBT6N0EdkrJ1krIsqNSTrJIsAY/0pk9dv7K9G1Mnrt8mrK37Hwg2zyX6jk/lTYtj4iCc795H2OFvu9qd9tP/AFRTxo9zWBtVJ1t8gvRtXJ93yWV02wrXvawSOGYga20vv4Kw2k5Pqelp3zieYltrAlliXODdbN7UueKUeaLxyKXJmjjaqTqb5H5p42qf6rfb81lWx2wzayJ8rp5WWeWtykWIDWknUdbvYr08lQ+zXTj++whVUbV0S5U6sOxtU71G+1OG1X3B5lZ+7ksl4YjMPB3/AJEw8mNWPRxOXyk/8iNHsGr3NGG1Q/3f7X9E4bUs/wB2f1h8lm//AOOcRG7E3eIk/mKX+gWLjdiQ8Wu+RUaPYnV7mmDaiL1XeYTxtNB1O8h81k9fspjMET5jXsLY2OeegL2aC426HYq3ZyHGatjpIZ4iGuynnAAb2DtLM6iFGlXVE6nzs21m0FNv1H6K6tx6mP2/YVkDsK2hb9mB/cR8SFBnr8aifzb6aPNa9gW7jcA6SdhU+HfRka66o2atloZxlkLHD7w+YVVDsvg4dmbFBf8AR+Ky/wDx3FG+lRX7ifhdNbtdVgXdRPt1gvI/cRo+Q1G7UnMMGVhYB2FvwXaZjXtLTYgrBW7cH7VPKP77bLrHt9FxEjfBvwcquK7k6n2CzH+SaCR5kgeYiTctGrbn7p3eFlXYZySBrwZpszfVaMt+871Bh2/i4TSDwf8AC6sIdvW8Kr9YkfvBTRFsMdp9nzJQPpIQAclmDcBaxA9ihcmmBz0lO9k+XM6QuAaSbDK1tiSBr0SfFVcG3JO6ojd4sKnQ7XyfcPh8ip0kag0csk5WQ5lXTytBN2kaAnUOaQNOKMGbX9cY8HEJSbQ08ls8ZuNR6Jt3I0gpEnaiLnKKdnrROHm0oP5HqrNRyt9SY27ixjveSi841TPaWlxAIsbg/BQsCoqKma5lPkYHHMQDa53a37NFatwvYynF6CarxWoZBJzb2guzXI0ZzcZFx2kIYxKB8EU9FJYOZI2QAbr5SxxB7WvYf0VtGFbLxwVc1WHuc6W41tZoc4PIFt+oCEeUrZSaaXn4Gg3ZZ4vY3be1uskaeCo47FlLckbXVJkoYJ2uIDgwmxtcPZfUcVw2NxVzmBpAvAW5SOLRqL9vRsqzZjFKn6vDqilvGRkzEHoBo0LtCCL2F9N6l7H0rW8+ftNfkOulhqNOu5cqJNZU11NuuMuDlBreLVftm7jXUL2yiYNLngid1sF+8Cx9oU2yuYRtkl7ZJAGa1tObXI03393dvUWGKMsAOUutruvfX5hcqjaQOYW82RcW3g29gXL/ABiE2uw+Ib3dfcuzrTOZoaCPZ6nHOi24An2WHvCicq0+WlYz15Rfua1zvflU3Yutjke8NvcN3EcL6n3Id5YanpwR9TXvPiWgfulYeLnbdGrho7oJuTaly0ERO95e/wA3ut+yAioNUDZqk5qlgj9WJgPeGi/tVqAkXWxZu2c8i9yLpZe2UWByyJZF2yrzKjUAO7cHLQVR/wCC8ebbfFDvI/D/AKm93rTO9jWD4K75TH5cNqO0NHm9oULkkith7D6z5D+0W/BRfmGfgFZYhPaOnDqgcCGixG8bz/YRmWoSx2C9TcGxAbr4XsRxWvhncv0Zsr2OZiVPFBekHa33lERaquiYDTxsPFo+a0VuUvYGauMc278B9xVBs7CHVZaRca/vNRlibo2MkY0AHK4dZJ6PHxcg7C7/AE6RtzYZx3mwIv7UvM/NEZjTSdhRi+H01mExx/lG36LdxNjwUapwShJFo2jrygt4abl3qIAW+jpdhaD1ZwD7yvJQM7h2j2WHxV3BN7opqa6g1PgceewBA1I6TuvTeVyfgbRqHOHcR8kQyt+ttbgR7inPhUeDB9CzySXUEaETOc9rZngtPW7Xfwv2Kc2Sub6Modbrt8inYUz/AFiZvj7f6q4bDqe4fFJhgjKNjJZWmVLMYr2742v7tPj8E4bXPacskDwfum/vsrNsPSPh8fkqnEmZZoXf8S3m4fzKs8GlWmTHLbposaXbKA/7QsP3gR7dyu6bHc4u2QPHeHKmxekgDM0jW+kRqPEDyuhGpo4ufYYS9gdcdEOvmALgesiwS545RLxkpGnMrhe5Av2Ly7NS0WJ1Om89qEtn56gvfDIc2SxDrakOva/kiiiopZDZjHOPYCfPqVbJYfbGS5qYD1HOb7c38SvbKn2WwuSCIiS2Zzs1hrbQDU9eiurJMnuMS2G2STrJKCaMvxCny6EHW5udRYan2phjiOlmnS24dgTo5crrFxtl3E3GpA+C7Nla46EH+7rvRjRyZSb3CLZejYyNzmtALnakAC4A+ZKzflFPPYmIeyKL9c3/APsWr4SzLCzuv5m6yelP0jHL7x9IcfCEG3/bC5Od3J/JuwbK/Y2aNthZdAF41OS2VPQvbJJKoCSXqSCQI5Xn2w549Z8Y/bDv4VJ5L4rYbB25z5yPKquWuW1FG31p2jyZI74BEGwDLYdSjriaf1hm+KOox+gvyEIYvG76U4tdbVtwdR6I8kXlCGImT6U+2UjMN9wQLC/fxWvhfU/gy5eR3duKrcPH1UP/AC2+4Kzk3HuVOIr0kRuQRGzcbbw0fFa1zF9CNidKAyU3AuHHf+E/ByBcLaw4g7M8A9O/bcD5BFdRD0HE+ofcetCWCN/189x/dCXmjUo/I3HK1L4DTEJY8t83qjceDgfguE5YdziNSb26zf8AvuUjGG/V+I964T8P74rTpEWR3luZpvfQhOdbrXOU9Jvf8CuruClIGwdoRaukHW3+VX4Z0vD4/wBUOmwxBv3m29h+SJGjUePwSMS2fyxmTmvgYWdLw9x/qqPaduVof6rw72D5K/f6Q8fh8lUbTsvC/uB8ifmjMvIycT8yLmphDmkEX6QcPFpahzG2hslPJbdI2/c6zfiVfQSOdThzbFxjYRfdcf8AtDG0PPcyXPDRlsW2ve7Sl5fTZfHzoN+TiCI10kb2Ndmp2luYA6wvEZ3/AIlq7IwBYAAdQFh5LHdiZyzEaQuteQTROI3asM49ob5rZlz8202a8e8RlkrJ6SVYyhll6nLxFgZdTek/w+K6Aaj++pJJei7nFDal/Js/C33BZDsB/wDtf+r8UklxJ+pHRxelm0hOCSSgoOCSSSqSJJJJAGa8t/5vT/8AO/8Arei7Yv8AMKT/APni/wC21JJC5jH6EXJQpV/nD+9eJLZwnN/Bly8kPm9E9xVaz80j/BH/AAJJLUuYvoVFT+Td+D4FB2Dfnx7j+6kko4j1R+S2HlINcZ/JHvHvUefh/fFJJaBRDm3t/F8CuzuH99aSSABuq/Pou4+5yJOI7z7kkkjH+XyNn0+Bsm9vf8Cq/H/yT/wn3hJJGX0MIepEvBPzaP8A5P8AKq/aX82f3O/eCSSVP0foZH1fsnbO/nVB/wA9v/ZYFuSSSwcR6jXi9IkkkkgYJJJJ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User\Desktop\hospi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438400"/>
            <a:ext cx="2286000" cy="16097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143000"/>
            <a:ext cx="2057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Pantai</a:t>
            </a:r>
            <a:r>
              <a:rPr lang="en-US" dirty="0" smtClean="0"/>
              <a:t> Hospital, Ayer </a:t>
            </a:r>
            <a:r>
              <a:rPr lang="en-US" dirty="0" err="1" smtClean="0"/>
              <a:t>Keroh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562600"/>
            <a:ext cx="2057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Oriental Hospital, </a:t>
            </a:r>
            <a:r>
              <a:rPr lang="en-US" dirty="0" err="1" smtClean="0"/>
              <a:t>Klebang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3962400"/>
            <a:ext cx="2057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Putra Hospital, </a:t>
            </a:r>
            <a:r>
              <a:rPr lang="en-US" dirty="0" err="1" smtClean="0"/>
              <a:t>Pengkalan</a:t>
            </a:r>
            <a:r>
              <a:rPr lang="en-US" dirty="0" smtClean="0"/>
              <a:t> Rama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2057400"/>
            <a:ext cx="2057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General Hospital, </a:t>
            </a:r>
            <a:r>
              <a:rPr lang="en-US" dirty="0" err="1" smtClean="0"/>
              <a:t>Pringgit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4572000"/>
            <a:ext cx="2057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Hospital </a:t>
            </a:r>
            <a:r>
              <a:rPr lang="en-US" dirty="0" err="1" smtClean="0"/>
              <a:t>Makhota</a:t>
            </a:r>
            <a:r>
              <a:rPr lang="en-US" dirty="0" smtClean="0"/>
              <a:t>, Melaka Raya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3200400" y="762000"/>
            <a:ext cx="1524000" cy="1143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6553200" y="609600"/>
            <a:ext cx="1524000" cy="1143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28600" y="1371600"/>
            <a:ext cx="1524000" cy="1143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381000" y="3581400"/>
            <a:ext cx="1524000" cy="1143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7315200" y="3657600"/>
            <a:ext cx="1524000" cy="1143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7010400" y="5105400"/>
            <a:ext cx="1524000" cy="1143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304800" y="5486400"/>
            <a:ext cx="1524000" cy="1143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5600" y="10668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AYER KEROH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9906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BUKIT KATIL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54102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BANDAR HILIR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40386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UJONG PASIR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9436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KLEBANG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5" name="Cloud 24"/>
          <p:cNvSpPr/>
          <p:nvPr/>
        </p:nvSpPr>
        <p:spPr>
          <a:xfrm>
            <a:off x="3429000" y="4191000"/>
            <a:ext cx="1524000" cy="1143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124200" y="44958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DUYONG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0386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CHENG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6764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BUKIT BERUANG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8" name="Cloud 27"/>
          <p:cNvSpPr/>
          <p:nvPr/>
        </p:nvSpPr>
        <p:spPr>
          <a:xfrm>
            <a:off x="2895600" y="2514600"/>
            <a:ext cx="1524000" cy="1143000"/>
          </a:xfrm>
          <a:prstGeom prst="cloud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90800" y="2895600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 BATU BERENDAM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0.gstatic.com/images?q=tbn:ANd9GcTwjU5K-3bHFbkm6HETBT8_wBj78QeALwMvQzl0UApHivf5kg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7162800" cy="3429000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4876800" y="533400"/>
            <a:ext cx="3124200" cy="762000"/>
          </a:xfrm>
          <a:prstGeom prst="wedgeEllipseCallout">
            <a:avLst>
              <a:gd name="adj1" fmla="val -58262"/>
              <a:gd name="adj2" fmla="val 1545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5400" y="609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 wonder Auntie so and so wants a lift to the temple!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580" name="AutoShape 4" descr="data:image/jpeg;base64,/9j/4AAQSkZJRgABAQAAAQABAAD/2wCEAAkGBwwQEA8PDQ4NDA0ODQ0PDQwNDQ8NDA0NFREWFhQRFBQYHCggGBolGxQVITEhJSkrLi4uFx8zODMsNygtLisBCgoKDg0OGhAQGiwkHCQsNCwsLCwsLCwsLCwsLC0sLCwsLCwsLSwsLCwsLC4sLCwsLCwsLCwsLCwsLCwsLCwsLP/AABEIALcBEwMBEQACEQEDEQH/xAAcAAEAAgIDAQAAAAAAAAAAAAAAAQIDBgQFCAf/xAA8EAEAAgECAwMHCQYHAAAAAAAAAQIDBBEFBhIHIVExYWJxkaHBExQiM2OBorGyQVJzksLSIyQyNEJk0f/EABkBAQADAQEAAAAAAAAAAAAAAAABAwQCBf/EACwRAQABBAECBQQBBQEAAAAAAAABAgMEERIhcQUiMTNRIzJBYRSBodHh8BP/2gAMAwEAAhEDEQA/APhoAAAAAAAAAAAAAAAAAAAAAAAAAAAAAAAAAAAAAAAAAAAAAAAAAAJiAJBAAAAAAAAAAAAAAAAAAAAAAAAAAAAAAAAJiAWgCYBWYBAAAAAAAAAAAAAAAAAAAAAAAAAAAAAAJgFogFq13HVMbLV2CqNKjlEgqAAAAAAAAAAAAAAAAAAAAAAAAAAACYgFoBIO75Z4Pk1eoxYMdeq2S8Rt4R5Zn2M9+7xhssURPWXI5y4HfR6nJgtG3TtMeqYcY9yaqevqnItx6x6NclrYpAV2BUAAAAAAAAAAAAAFpBUAAAAAAAAAAEwC4AMlKomXdMPtvYDwSJvn1lo+qrGLHO3/ADt32n2be1lp893s03Z4WtfLD2/8NiNRgzxH1uC1bT6VLf8AloRV5L3dNrzWtfD4vkq1xLLVCiXACkggAAAAAAAAAAAAFwVkEAAAAAAAAAkFogEgmsCYhytLj3mPWrrnULrcbl6c7HdHGLheOdtpy5s15+63RH6VePHSavmXWTPmiPiHW9uWi69Jp8m3fTPem/mtSZ/oVZfSaalmJ15Q86aqm0z62midwouRqpxrQsVSgQiQVBAAAAAAAAAAAAMgIkFQQAAAAAAAC0AsADJWB1Ds+E4uq9fWzXqtUtVincvVXImD5Ph2kr9l1fzWm3xd4/twqyZ+rLr+1HT9fDsnoZcVvf0/1Kc72t/uFuFP1dfMS8x8WxbXt63ePVumDIp1U620NLLKg5AUkEAAAAAAAAAAAAyAiQVBAAAAAAAALwCQTUIZKIl22HlrF1ZK+uGLJnyt2NHV6q4Dj6NLpq/u6fDH4IabMat09mK9O7lXdw+dMXXoNTX0Kz7L1n4KsyN2av8Avytw51epeXeZMXTklVh1boacynVTobN7z5Y5HICtgVAAAAAAAAAAABkBEgrIIAAAAAAABeASCaiYZKIl02zk6m+SPW87M9Hp4cdXqnTU6aUr4UrHsh6FEaph5dU7mZcPmKu+k1MfYZPdG6nL9ivtK3G96nu8vc5U2yT62PAnyy358NWs9R5cscjkBWwKgAAAAAAAAAAAyAiQUAAAAAAAABaAWAgGSqJdw3TkSu+WseNqx73nZfV6eH6S9TQ9KHkuFx3/AGuo/gZf0yz5Xs19pX43vUd4eX+ePrGHw70l6PiH4ajaXrPIlQQArYFQAAAAAAAAAAAZAVkFQAAAAAAAATALQCQWrKJTDe+zaOrU4K/vZ8Ufjhiv07mHpY06tzP6l6ibnmOv4/P+V1P8DJ+mVGV7NXZfje9T3eW+eL75dmPw+Okt/iNXWGq2em8lAAKyCoAAAAAAAAAAALyCsggAAAAAAAAAFoBYCJB9A7I46uIaWv8A2KT7O/4KK6erbaq1bq7PS+o1Na+We/wcXsiKOjNRbmr0dFzFxOPm2ojxxTHtYq781xNPy24+PMXKanmPm3N1Z7eZrw6dUI8Qq3Xp0MtjzwAFZBUAAAAAAAAAAAFpkFQAAAAAAAAAASC0SCQbz2RaiKcS00z5IvefwWc3I+nVPx/lotTuOPy+p8a5t/xY23mJvtMx39Nd++fO8eqiap3L07NFMRpx+ZeKUrpL2jL8rFp2i/ROOJr3TEdM9+8d7u3aiZ6fh3y1MPgvE8/Xktbxl6VmnjREPIyK+dcy4q1QAArYFQAAAAAAAAAAAAAAAAAAAAAAAATALQDteW9dODPTJHdMdX5SttUxXuifzBz4dXfxx36W8zv3qLmN10128nUbYeZuYr5cePFWdqxFpn1ys/jRao/cuKsqa96alLlnAAQCsggAAAAAAAAAAAAAAAAAAAAAAAAAHZ8J4LrNVv8ANsNsvTt1Wia1pWfCbWmIV13aKPul3Rbqr+2Gw6Ts94lMxNrafF+2erJa1o/liY96mPEKKJ3G138OuY1OnYU5FyRaaXy1ta0fQtSs9NbT5p8qLnim6omIXW8KIonlK+Ts0zWnv1lO7u+ot/ci54nznfH+/wDpXTg6j1cHiHZvrcdZthy4dRtG/R9LFknzRv3b/eijOomdTGkVYlUejS7VmJmLRNZiZiazG0xMeWJhtZUAjcFZkEAAAAAAAAAAAAAAAAAAAAAAAAAA+udmGStdFt0x9LNlme7yz3R+UQ8jO3/6/wBHp4sfTbfXUV38jF1adMls2GO/orM+MxEz70xs1Lj5NdTw9k7fk6NMfz+P2REefyy50nT4nzPEfPNVt3b57z98zvPvl71j26ezx78auVd3VzK1UrIIAAAAAAAAAAAAAAAAAAAAAAAAAAB9J7P9T06WI+1yfB5WZH1HqYc/TbTGshk4tSL6uDibca2pdaRtWdV3HE2+V8w331WefHLL2bHt09nj3vcl1q1UAAAAAAAAAAAAAAAAAAAAAAAAAAAA3LlLP04dvTt8Hn5UbrehizqhsFdWy8WrZOqOJtjtqfOnSOTFfVGkTU0LjFt8+WfG8vVs/ZDy7v3y4axWAAAAAAAAAAAAAAAAAAAAAAAAAAAA2HgOXbHt6UsWRHmbLE+V29dQz8V+0/ODincKznNI2x5NQ6iEcmq8QnfLefS+D0Lf2wwXPulxnbgAAAAAAAAAAAAAAAAAAAAAAAAAAAB2nDMm1fvlnvRuWmzPR2Fcyjiv2t8scTaJzHE2xXyuopRMuk1U73t62uj0Yq/ulidOQAAAAAAAAAAAAAAAAAAAAAAAAAAAHM0lto+9XXC63PRyYyK+K3kt8qjinaJyp4o5KWyJiHM1OBm/1Suj0Z6vVTZKDpBPSB0gbAAAgEAAAAAAAAAAAAAAAAAAAnYDpBmwzs5l3DN1OdOuR1mk8jqNHJWbJczLDbyuocSrulCQAQCJkEbgAg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wwQEA8PDQ4NDA0ODQ0PDQwNDQ8NDA0NFREWFhQRFBQYHCggGBolGxQVITEhJSkrLi4uFx8zODMsNygtLisBCgoKDg0OGhAQGiwkHCQsNCwsLCwsLCwsLCwsLC0sLCwsLCwsLSwsLCwsLC4sLCwsLCwsLCwsLCwsLCwsLCwsLP/AABEIALcBEwMBEQACEQEDEQH/xAAcAAEAAgIDAQAAAAAAAAAAAAAAAQIDBgQFCAf/xAA8EAEAAgECAwMHCQYHAAAAAAAAAQIDBBEFBhIHIVExYWJxkaHBExQiM2OBorGyQVJzksLSIyQyNEJk0f/EABkBAQADAQEAAAAAAAAAAAAAAAABAwQCBf/EACwRAQABBAECBQQBBQEAAAAAAAABAgMEERIhcQUiMTNRIzJBYRSBodHh8BP/2gAMAwEAAhEDEQA/APhoAAAAAAAAAAAAAAAAAAAAAAAAAAAAAAAAAAAAAAAAAAAAAAAAAAJiAJBAAAAAAAAAAAAAAAAAAAAAAAAAAAAAAAAJiAWgCYBWYBAAAAAAAAAAAAAAAAAAAAAAAAAAAAAAJgFogFq13HVMbLV2CqNKjlEgqAAAAAAAAAAAAAAAAAAAAAAAAAAACYgFoBIO75Z4Pk1eoxYMdeq2S8Rt4R5Zn2M9+7xhssURPWXI5y4HfR6nJgtG3TtMeqYcY9yaqevqnItx6x6NclrYpAV2BUAAAAAAAAAAAAAFpBUAAAAAAAAAAEwC4AMlKomXdMPtvYDwSJvn1lo+qrGLHO3/ADt32n2be1lp893s03Z4WtfLD2/8NiNRgzxH1uC1bT6VLf8AloRV5L3dNrzWtfD4vkq1xLLVCiXACkggAAAAAAAAAAAAFwVkEAAAAAAAAAkFogEgmsCYhytLj3mPWrrnULrcbl6c7HdHGLheOdtpy5s15+63RH6VePHSavmXWTPmiPiHW9uWi69Jp8m3fTPem/mtSZ/oVZfSaalmJ15Q86aqm0z62midwouRqpxrQsVSgQiQVBAAAAAAAAAAAAMgIkFQQAAAAAAAC0AsADJWB1Ds+E4uq9fWzXqtUtVincvVXImD5Ph2kr9l1fzWm3xd4/twqyZ+rLr+1HT9fDsnoZcVvf0/1Kc72t/uFuFP1dfMS8x8WxbXt63ePVumDIp1U620NLLKg5AUkEAAAAAAAAAAAAyAiQVBAAAAAAAALwCQTUIZKIl22HlrF1ZK+uGLJnyt2NHV6q4Dj6NLpq/u6fDH4IabMat09mK9O7lXdw+dMXXoNTX0Kz7L1n4KsyN2av8Avytw51epeXeZMXTklVh1boacynVTobN7z5Y5HICtgVAAAAAAAAAAABkBEgrIIAAAAAAABeASCaiYZKIl02zk6m+SPW87M9Hp4cdXqnTU6aUr4UrHsh6FEaph5dU7mZcPmKu+k1MfYZPdG6nL9ivtK3G96nu8vc5U2yT62PAnyy358NWs9R5cscjkBWwKgAAAAAAAAAAAyAiQUAAAAAAAABaAWAgGSqJdw3TkSu+WseNqx73nZfV6eH6S9TQ9KHkuFx3/AGuo/gZf0yz5Xs19pX43vUd4eX+ePrGHw70l6PiH4ajaXrPIlQQArYFQAAAAAAAAAAAZAVkFQAAAAAAAATALQCQWrKJTDe+zaOrU4K/vZ8Ufjhiv07mHpY06tzP6l6ibnmOv4/P+V1P8DJ+mVGV7NXZfje9T3eW+eL75dmPw+Okt/iNXWGq2em8lAAKyCoAAAAAAAAAAALyCsggAAAAAAAAAFoBYCJB9A7I46uIaWv8A2KT7O/4KK6erbaq1bq7PS+o1Na+We/wcXsiKOjNRbmr0dFzFxOPm2ojxxTHtYq781xNPy24+PMXKanmPm3N1Z7eZrw6dUI8Qq3Xp0MtjzwAFZBUAAAAAAAAAAAFpkFQAAAAAAAAAASC0SCQbz2RaiKcS00z5IvefwWc3I+nVPx/lotTuOPy+p8a5t/xY23mJvtMx39Nd++fO8eqiap3L07NFMRpx+ZeKUrpL2jL8rFp2i/ROOJr3TEdM9+8d7u3aiZ6fh3y1MPgvE8/Xktbxl6VmnjREPIyK+dcy4q1QAArYFQAAAAAAAAAAAAAAAAAAAAAAAATALQDteW9dODPTJHdMdX5SttUxXuifzBz4dXfxx36W8zv3qLmN10128nUbYeZuYr5cePFWdqxFpn1ys/jRao/cuKsqa96alLlnAAQCsggAAAAAAAAAAAAAAAAAAAAAAAAAHZ8J4LrNVv8ANsNsvTt1Wia1pWfCbWmIV13aKPul3Rbqr+2Gw6Ts94lMxNrafF+2erJa1o/liY96mPEKKJ3G138OuY1OnYU5FyRaaXy1ta0fQtSs9NbT5p8qLnim6omIXW8KIonlK+Ts0zWnv1lO7u+ot/ci54nznfH+/wDpXTg6j1cHiHZvrcdZthy4dRtG/R9LFknzRv3b/eijOomdTGkVYlUejS7VmJmLRNZiZiazG0xMeWJhtZUAjcFZkEAAAAAAAAAAAAAAAAAAAAAAAAAA+udmGStdFt0x9LNlme7yz3R+UQ8jO3/6/wBHp4sfTbfXUV38jF1adMls2GO/orM+MxEz70xs1Lj5NdTw9k7fk6NMfz+P2REefyy50nT4nzPEfPNVt3b57z98zvPvl71j26ezx78auVd3VzK1UrIIAAAAAAAAAAAAAAAAAAAAAAAAAAB9J7P9T06WI+1yfB5WZH1HqYc/TbTGshk4tSL6uDibca2pdaRtWdV3HE2+V8w331WefHLL2bHt09nj3vcl1q1UAAAAAAAAAAAAAAAAAAAAAAAAAAAA3LlLP04dvTt8Hn5UbrehizqhsFdWy8WrZOqOJtjtqfOnSOTFfVGkTU0LjFt8+WfG8vVs/ZDy7v3y4axWAAAAAAAAAAAAAAAAAAAAAAAAAAAA2HgOXbHt6UsWRHmbLE+V29dQz8V+0/ODincKznNI2x5NQ6iEcmq8QnfLefS+D0Lf2wwXPulxnbgAAAAAAAAAAAAAAAAAAAAAAAAAAAB2nDMm1fvlnvRuWmzPR2Fcyjiv2t8scTaJzHE2xXyuopRMuk1U73t62uj0Yq/ulidOQAAAAAAAAAAAAAAAAAAAAAAAAAAAHM0lto+9XXC63PRyYyK+K3kt8qjinaJyp4o5KWyJiHM1OBm/1Suj0Z6vVTZKDpBPSB0gbAAAgEAAAAAAAAAAAAAAAAAAAnYDpBmwzs5l3DN1OdOuR1mk8jqNHJWbJczLDbyuocSrulCQAQCJkEbgAg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AutoShape 8" descr="data:image/jpeg;base64,/9j/4AAQSkZJRgABAQAAAQABAAD/2wCEAAkGBwwQEA8PDQ4NDA0ODQ0PDQwNDQ8NDA0NFREWFhQRFBQYHCggGBolGxQVITEhJSkrLi4uFx8zODMsNygtLisBCgoKDg0OGhAQGiwkHCQsNCwsLCwsLCwsLCwsLC0sLCwsLCwsLSwsLCwsLC4sLCwsLCwsLCwsLCwsLCwsLCwsLP/AABEIALcBEwMBEQACEQEDEQH/xAAcAAEAAgIDAQAAAAAAAAAAAAAAAQIDBgQFCAf/xAA8EAEAAgECAwMHCQYHAAAAAAAAAQIDBBEFBhIHIVExYWJxkaHBExQiM2OBorGyQVJzksLSIyQyNEJk0f/EABkBAQADAQEAAAAAAAAAAAAAAAABAwQCBf/EACwRAQABBAECBQQBBQEAAAAAAAABAgMEERIhcQUiMTNRIzJBYRSBodHh8BP/2gAMAwEAAhEDEQA/APhoAAAAAAAAAAAAAAAAAAAAAAAAAAAAAAAAAAAAAAAAAAAAAAAAAAJiAJBAAAAAAAAAAAAAAAAAAAAAAAAAAAAAAAAJiAWgCYBWYBAAAAAAAAAAAAAAAAAAAAAAAAAAAAAAJgFogFq13HVMbLV2CqNKjlEgqAAAAAAAAAAAAAAAAAAAAAAAAAAACYgFoBIO75Z4Pk1eoxYMdeq2S8Rt4R5Zn2M9+7xhssURPWXI5y4HfR6nJgtG3TtMeqYcY9yaqevqnItx6x6NclrYpAV2BUAAAAAAAAAAAAAFpBUAAAAAAAAAAEwC4AMlKomXdMPtvYDwSJvn1lo+qrGLHO3/ADt32n2be1lp893s03Z4WtfLD2/8NiNRgzxH1uC1bT6VLf8AloRV5L3dNrzWtfD4vkq1xLLVCiXACkggAAAAAAAAAAAAFwVkEAAAAAAAAAkFogEgmsCYhytLj3mPWrrnULrcbl6c7HdHGLheOdtpy5s15+63RH6VePHSavmXWTPmiPiHW9uWi69Jp8m3fTPem/mtSZ/oVZfSaalmJ15Q86aqm0z62midwouRqpxrQsVSgQiQVBAAAAAAAAAAAAMgIkFQQAAAAAAAC0AsADJWB1Ds+E4uq9fWzXqtUtVincvVXImD5Ph2kr9l1fzWm3xd4/twqyZ+rLr+1HT9fDsnoZcVvf0/1Kc72t/uFuFP1dfMS8x8WxbXt63ePVumDIp1U620NLLKg5AUkEAAAAAAAAAAAAyAiQVBAAAAAAAALwCQTUIZKIl22HlrF1ZK+uGLJnyt2NHV6q4Dj6NLpq/u6fDH4IabMat09mK9O7lXdw+dMXXoNTX0Kz7L1n4KsyN2av8Avytw51epeXeZMXTklVh1boacynVTobN7z5Y5HICtgVAAAAAAAAAAABkBEgrIIAAAAAAABeASCaiYZKIl02zk6m+SPW87M9Hp4cdXqnTU6aUr4UrHsh6FEaph5dU7mZcPmKu+k1MfYZPdG6nL9ivtK3G96nu8vc5U2yT62PAnyy358NWs9R5cscjkBWwKgAAAAAAAAAAAyAiQUAAAAAAAABaAWAgGSqJdw3TkSu+WseNqx73nZfV6eH6S9TQ9KHkuFx3/AGuo/gZf0yz5Xs19pX43vUd4eX+ePrGHw70l6PiH4ajaXrPIlQQArYFQAAAAAAAAAAAZAVkFQAAAAAAAATALQCQWrKJTDe+zaOrU4K/vZ8Ufjhiv07mHpY06tzP6l6ibnmOv4/P+V1P8DJ+mVGV7NXZfje9T3eW+eL75dmPw+Okt/iNXWGq2em8lAAKyCoAAAAAAAAAAALyCsggAAAAAAAAAFoBYCJB9A7I46uIaWv8A2KT7O/4KK6erbaq1bq7PS+o1Na+We/wcXsiKOjNRbmr0dFzFxOPm2ojxxTHtYq781xNPy24+PMXKanmPm3N1Z7eZrw6dUI8Qq3Xp0MtjzwAFZBUAAAAAAAAAAAFpkFQAAAAAAAAAASC0SCQbz2RaiKcS00z5IvefwWc3I+nVPx/lotTuOPy+p8a5t/xY23mJvtMx39Nd++fO8eqiap3L07NFMRpx+ZeKUrpL2jL8rFp2i/ROOJr3TEdM9+8d7u3aiZ6fh3y1MPgvE8/Xktbxl6VmnjREPIyK+dcy4q1QAArYFQAAAAAAAAAAAAAAAAAAAAAAAATALQDteW9dODPTJHdMdX5SttUxXuifzBz4dXfxx36W8zv3qLmN10128nUbYeZuYr5cePFWdqxFpn1ys/jRao/cuKsqa96alLlnAAQCsggAAAAAAAAAAAAAAAAAAAAAAAAAHZ8J4LrNVv8ANsNsvTt1Wia1pWfCbWmIV13aKPul3Rbqr+2Gw6Ts94lMxNrafF+2erJa1o/liY96mPEKKJ3G138OuY1OnYU5FyRaaXy1ta0fQtSs9NbT5p8qLnim6omIXW8KIonlK+Ts0zWnv1lO7u+ot/ci54nznfH+/wDpXTg6j1cHiHZvrcdZthy4dRtG/R9LFknzRv3b/eijOomdTGkVYlUejS7VmJmLRNZiZiazG0xMeWJhtZUAjcFZkEAAAAAAAAAAAAAAAAAAAAAAAAAA+udmGStdFt0x9LNlme7yz3R+UQ8jO3/6/wBHp4sfTbfXUV38jF1adMls2GO/orM+MxEz70xs1Lj5NdTw9k7fk6NMfz+P2REefyy50nT4nzPEfPNVt3b57z98zvPvl71j26ezx78auVd3VzK1UrIIAAAAAAAAAAAAAAAAAAAAAAAAAAB9J7P9T06WI+1yfB5WZH1HqYc/TbTGshk4tSL6uDibca2pdaRtWdV3HE2+V8w331WefHLL2bHt09nj3vcl1q1UAAAAAAAAAAAAAAAAAAAAAAAAAAAA3LlLP04dvTt8Hn5UbrehizqhsFdWy8WrZOqOJtjtqfOnSOTFfVGkTU0LjFt8+WfG8vVs/ZDy7v3y4axWAAAAAAAAAAAAAAAAAAAAAAAAAAAA2HgOXbHt6UsWRHmbLE+V29dQz8V+0/ODincKznNI2x5NQ6iEcmq8QnfLefS+D0Lf2wwXPulxnbgAAAAAAAAAAAAAAAAAAAAAAAAAAAB2nDMm1fvlnvRuWmzPR2Fcyjiv2t8scTaJzHE2xXyuopRMuk1U73t62uj0Yq/ulidOQAAAAAAAAAAAAAAAAAAAAAAAAAAAHM0lto+9XXC63PRyYyK+K3kt8qjinaJyp4o5KWyJiHM1OBm/1Suj0Z6vVTZKDpBPSB0gbAAAgEAAAAAAAAAAAAAAAAAAAnYDpBmwzs5l3DN1OdOuR1mk8jqNHJWbJczLDbyuocSrulCQAQCJkEbgAgAAAAAAA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5" name="Picture 9" descr="C:\Users\User\Desktop\candle-in-the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1981200" cy="2362200"/>
          </a:xfrm>
          <a:prstGeom prst="rect">
            <a:avLst/>
          </a:prstGeom>
          <a:noFill/>
        </p:spPr>
      </p:pic>
      <p:pic>
        <p:nvPicPr>
          <p:cNvPr id="10" name="Picture 9" descr="C:\Users\User\Desktop\candle-in-the-d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648200"/>
            <a:ext cx="1600200" cy="2209800"/>
          </a:xfrm>
          <a:prstGeom prst="rect">
            <a:avLst/>
          </a:prstGeom>
          <a:noFill/>
        </p:spPr>
      </p:pic>
      <p:pic>
        <p:nvPicPr>
          <p:cNvPr id="11" name="Picture 10" descr="C:\Users\User\Desktop\candle-in-the-d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5105400"/>
            <a:ext cx="1600200" cy="1752600"/>
          </a:xfrm>
          <a:prstGeom prst="rect">
            <a:avLst/>
          </a:prstGeom>
          <a:noFill/>
        </p:spPr>
      </p:pic>
      <p:pic>
        <p:nvPicPr>
          <p:cNvPr id="12" name="Picture 11" descr="C:\Users\User\Desktop\candle-in-the-da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876800"/>
            <a:ext cx="1600200" cy="1981200"/>
          </a:xfrm>
          <a:prstGeom prst="rect">
            <a:avLst/>
          </a:prstGeom>
          <a:noFill/>
        </p:spPr>
      </p:pic>
      <p:pic>
        <p:nvPicPr>
          <p:cNvPr id="13" name="Picture 12" descr="C:\Users\User\Desktop\candle-in-the-dar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5257800"/>
            <a:ext cx="1600200" cy="1600200"/>
          </a:xfrm>
          <a:prstGeom prst="rect">
            <a:avLst/>
          </a:prstGeom>
          <a:noFill/>
        </p:spPr>
      </p:pic>
      <p:pic>
        <p:nvPicPr>
          <p:cNvPr id="14" name="Picture 13" descr="C:\Users\User\Desktop\candle-in-the-dar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5410200"/>
            <a:ext cx="12954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9144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MEMBERSHIP!</a:t>
            </a:r>
          </a:p>
          <a:p>
            <a:pPr algn="ctr"/>
            <a:endParaRPr lang="en-US" sz="3600" dirty="0">
              <a:latin typeface="Arial Black" pitchFamily="34" charset="0"/>
            </a:endParaRPr>
          </a:p>
          <a:p>
            <a:pPr algn="ctr"/>
            <a:r>
              <a:rPr lang="en-US" sz="3600" dirty="0" smtClean="0">
                <a:latin typeface="Arial Black" pitchFamily="34" charset="0"/>
              </a:rPr>
              <a:t>MORE THAN 3000!</a:t>
            </a:r>
          </a:p>
          <a:p>
            <a:pPr algn="ctr"/>
            <a:endParaRPr lang="en-US" sz="3600" dirty="0">
              <a:latin typeface="Arial Black" pitchFamily="34" charset="0"/>
            </a:endParaRPr>
          </a:p>
          <a:p>
            <a:pPr algn="ctr"/>
            <a:r>
              <a:rPr lang="en-US" sz="3600" dirty="0" smtClean="0">
                <a:latin typeface="Arial Black" pitchFamily="34" charset="0"/>
              </a:rPr>
              <a:t>WHO ARE THE REGULARS?</a:t>
            </a:r>
          </a:p>
          <a:p>
            <a:pPr algn="ctr"/>
            <a:endParaRPr lang="en-US" sz="3600" dirty="0">
              <a:latin typeface="Arial Black" pitchFamily="34" charset="0"/>
            </a:endParaRPr>
          </a:p>
          <a:p>
            <a:pPr algn="ctr"/>
            <a:r>
              <a:rPr lang="en-US" sz="3600" dirty="0" smtClean="0">
                <a:latin typeface="Arial Black" pitchFamily="34" charset="0"/>
              </a:rPr>
              <a:t>WHERE ARE THE MAJORITY?  </a:t>
            </a:r>
          </a:p>
          <a:p>
            <a:pPr algn="ctr"/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dhamma.net/edhamma/wp-content/uploads/2012/03/CIMG0263-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content-sin1-1.xx.fbcdn.net/hphotos-xlf1/t31.0-8/460868_402418876438923_70624381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3.bp.blogspot.com/_EHr5lP9CTFY/TAOUsAM1KUI/AAAAAAAACjU/y_Feul0Ykg4/S640/ske+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s://scontent-sin1-1.xx.fbcdn.net/hphotos-xlf1/t31.0-8/460868_402418876438923_70624381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240463"/>
            <a:ext cx="19507200" cy="1300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3.bp.blogspot.com/_EHr5lP9CTFY/TAOUa8JWipI/AAAAAAAACjM/vbihp2LvszU/S640/ske+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Image result for visiting old people at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Image result for visiting old people at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Image result for visiting old people at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Image result for visiting old people at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AutoShape 12" descr="data:image/jpeg;base64,/9j/4AAQSkZJRgABAQAAAQABAAD/2wCEAAkGBxQSEhQUExQVFRUVFhYUFxUUFBQUFxUYFRQXFxUXFxUYHCggGBwlHBQUITEhJSkrLi4uFx8zODMsNygtLisBCgoKDg0OGhAQGiwkHyQsLCwsLCwsLCwsLCwsLCwsLCwsLCwsLCwsLCwsLCwsLCwsLCwsLCwsLCwsLCwsLCwsLP/AABEIALgBEwMBIgACEQEDEQH/xAAbAAABBQEBAAAAAAAAAAAAAAAEAAIDBQYBB//EADoQAAEDAgQDBQYEBgIDAAAAAAEAAhEDIQQFEjFBUWEicYGRoQYTMrHB8BRC0eEVI1JykvEzYiRDsv/EABkBAAMBAQEAAAAAAAAAAAAAAAABAgMEBf/EACQRAQEAAgICAgICAwAAAAAAAAABAhESIQMxQVEyYRNxBCKh/9oADAMBAAIRAxEAPwDxiUpSXEGScE1OaUCOuAXAukJIMlPQdBUARFIIhjC7ioaxUwCY8qkgzPFSYWiC8Ap0gHmVLhqJkc3fJAGtxJGoHcaYi3Qn75oWrXM3XcyZDgOia5/MIJDWM3QpciqrrIQlTVRpPZTNIeKbtj8JnY8ltGPXlNJ8EEGCF6Jk2KNSk1x328lnl0F7gH9sK6lZ3CvhzT1V/qV4XpGSUFOBUAcnhytKYFOBUIcnByZJgU4FQhydqQDq5shXFS1nWQxcppw6U0lNLk0uTBxKieu6kxxQEFRCVQi6jkLVKYCkJLpKSA8rp0SZhMNMq/ySiC08eCDxeFLXkAcf3Wcre49KqFIyiTsEbRoAm6v8vw4/0Lp0pjtlW4ZxMBpJ6AqWpgKjblpW2wuH1OgCOH6q2dgY7DQTPAwR5Kd10z/Hmu68vayVPRZCvfabJPcukCOJG4E8uiqGc1crnzxsPsmaFO1zeKnpFvVV0z7RYbLy42t4K5/h7aQD3GXAg32HQBMw2IAvtyH1QmaY4vsNr2RvSpFfj6uuq53AbLh+Hqu0Kcz1TSCJjl8lntVxAvdKhKmqsUJCNlrToW99nGFtBs2m8d6xmT4T3tanTNg9wB7uK9SxeVimwFhsALch0Wed+AhoOuFetKzdN1wr9r1XjqMk4cnhyHDk8OWqE4cnhyHDk4OQQgOXKlSFF7xRapui3QPqPJFkP76N7KYFdN91O1IfeJFyT8MOBhQVA5u4kcwnskpcq7O8yFCkX8dmjqVP78LLe3tb+VTH/c//ACnsaUWKzR7ySSXHrw8OCiwdbEvP8o1CR/TMDv4eaAZW0ha32ezb3dMBjWkG5AOl08Z5pZdRU9o6WYYoAB9BxcNyBE+SSvhn7OLTPVoXFny/VPTJ5PRcJImOOmCR4FWWIwgdEAiJkncyp8BgdB0O4bHm3h5bK49wAIhLTrZPDYK5kXBV37jQyRyT3YSHB3VT4o9mOZb6uCr4KTs7AAU2auQ+SKwNQ6dRkl3IwB0TMDTaRfhaPFEtBaXNaDpgR0JN/RGm+d2CxmG960hwJmRJusDj8A6i8tPgeYXpr3iOAtZVmLwravxW5GLojHObjBtpOPD0UjcM/ktX/C2sv2vp3whs3xbabbfEdlVumWPj2zznFtuK6xvFOoMm5RJAJgeSjkvhpBSZAXBT3Row1p4JjcOX9loPU8lNq+Ktbh9eyr8RTLXEFbFmFDG9yrMxynE/CKUtqQ6QAY3sT+XdOVHkkiP2MwevENfsKcnxIIHzPkvTMQZpkdCsP7KZc9pIe1wkAkFpg3PHkAtrXdDT3FTluue3tRNcr6k6wWcaVeYd3ZHcq8YzFgrocodS6HrZmn1LutQa1wvTI7EV4hdp1wUHiO0IVf8AiCw381OUONE16fKo6WYjmjKGYAmFB6WTRKLDGjggG1w25P7pU8wDjG3RLZ6GOwdN27Wqsz/2TpYqnpkscLtc0zB6tO48u9HHEiJXBiwLg96NjTxjOspq4aqaVUX3BHwvHNp+nBBMJbcGO4r2D2ny6njKQa46XAyx/EE8xxB5d3JY7EewbwJZWpuP9JBZ5GSPkr5Q4zTc1qgRqSRz/Zuu0kGi8xygjzBSS6DetaFKQombKQORp0SoH0Tw8j92UFRhMSNiCfC4jyRjnJj3JNIFpVdBPIp4xWogNm+8SAocS7gp8IAkvfQkMi58OQUhcf3SBSLEyVua1gxjnE7BYarWdVfqPHZovAWl9pGF7qVEH/kdJ7h9+iscFlFNlg3xKmzZ6ZjD4Kq6LQPVGNwb27MJ8QtS7CgfshcSwtaYdBjeBZLRW6UNSm/87X9wBhRsxz2WFK3TddZ+IqvDS8xeS2AO9aKjl7adPeTG5uqRvaPKcG58PqCBuGm/iVegKNqkBTkcmWVyvZ4Cjr7HuXdSZUNk0s4CrnCv7I7lRuNz3lWuCd2Qs/H7Xn6G6ktSjldlbs0krhKbKY5yZOPKhqNB3UWJqkC252P33IdjXusCTzOynLLSscdh8S3SbLtHFFtxuPFWDcAIvc8zf0XPwoP+llZa3mIavmxI25TyQX8RPl1T8zoQqOvUIN7qdU+MaQ5s4tjghf4w4T2jfqqVldMNZGhqNLSzgkEG/RJmPMS0wR5FZplaEQ2vHFLRLt2bv5+i4qj3qSeiXGGzDrKKGNHFYGlmL97KRudv5T4re7EzjefixzXTiBzWIdnJBhzCD3qSlnreIcPVSvnGsrulS4Z6oMNmIf8AC4HpsfJHYXE3hLTWZbX7HBSgeSr6VVTtrpKVmYD/AM6lyFN3zj6q9as/mborUn97fO49QPNW7cUCJTgGOFlUZpcQp62OAG6qMVWLr7DrxRkcknY3Lfh5Sd1Y4hvYMoanXBAlpba3IqXGVZaANzYeKepoty9jWbBOlNASJTjzziVE5yTnKOUyUFf43d5VjgHdlVmMP8x3ejcvd2fFY4fk1y9LEFO1KAOS1roZJi9Qvcml6jcZnuQJCNPUQTwVhSpgIDD0SGg6j4o7C0+Z8YWV3t044yQTCjfRgSUS2mAuVz2T3K4dqgzKnI67/VZTHrT16mrX5D5LPZtTgApWbK1WMPNcD90g1LQTAHH6qdI2c19iuUq8247x+i7UZcjpHkhNN+5PiW1uyoCLpKsNZJGgAc7yVlluCjtO8By6lLDZfpAc7fgOXf1Vq1tks7bCntU5zS2d4H6fVVi0OKo6mkeXeNlnkvHejy9ugxsrDC5s5sau0OfH91XJKylsbrLswbUbIKNdVPC68+w2JdTMtPhwK1WU5018A2dyP05qbG+Pl30LxtNzxHjPI7j5KGi0PaZcQdiJiD4K1quBas/igWv1gTF3DmB+ymr/AGKwTiCWgayYAJ/LHGRv48ldMwIMaiT0tHoF3C1A5oc34SAQimlU58/Jb66TBoIgrtHDNbcD1J8p2TWuUjXKpGW6llRuK7KaVWk7NJTSU4phT0NqDMT/ADCp8vdYobNzFTwSwNTdc86ybX8VtqXC9QB6TnLdkeXo3C4c7niDA+pUWAw89p3gOfU9EfUrRJngo3u6aY432qq+NaC1h+LYcvEq6wtMwAVn3YfW/W6QAZAEX71bUcQRYT0m581VyjWY0dVtZQ4ur/LdtspKTibndNxtKWEc7fqlv6P+2d1aaZJ3cPnxVBm1bUQOGyus3qHYbAj0Co3U9TvFHwjJDhqUx93RFKhF9hPojm4UgxF4nuUOJpH9OarSFfirutxuofw44GfvmisPhXOMR+/REfw9/KPRTT0rvw3ckrL+Hu5eo/VcQHK7LIjD0pao6uyIwdQQjGdM7UHuYKzOZ0dFVw4TI7jf9VsKhWe9o6V2P5jSfC4+ZUYzVXvamSSSWhEkCkkgLGjnVVoiZ71o8MQ6mHtk6mzvx/2sWr72fxkNLCdjLRzncD74omMvsZZXTRZN2QRBDbEA2gnfw2PiVagqmpVEfRqyFeWEk3GUytvYxr1K16CD1Mx6mHRgcuyh2uTw9WlImOK4XqN70Eoc8+MdyHwb7ozNsJUqOboY53cCU3CZLWntBrf7nAei5Mus3VPxTMci8JQ1Hp806nlcRqqN32bMnzRmssnS0EWjhwAhaTKXqFhj/t2IqwxtyO5V47Z6KGri5OlzN5u2ZbbiCisvEgFLKOnWhdLDDkEUMMpqDEUAETFFyBilC5WFj3LuJdp4GByU7GSLp/ob+WYxOWlwJuqWnhSKjTG536rfYmjaBxVdjMCNEDeRfxCrWk72FGXgi1zKN/BNpiwAc7c8Y6FT4UhmmeMCeq5ihu917gR0FgQn7EmnGYRgAgAg87rJZ9SNKtAJ0kS36hax9gIPELMe2NQF1PmASfEz9EfB5ToE2vbf5pKldiYSTY7i0p4Wo/4WOPUC3nsuNotpf8takz/rr1u/xbKrccSf+bGGof6KRc4edmoANYPhYe95+gUas+Rpe1c9wzfhbVqnwpt+rlVZpnprM0ClTptkGwLnW27Zuom4PVfT5dkeqIp4COAHhJ8ypuoFKkjMywpYQeDvmg1ZEkkkgEn0X6XA8iD5JiSYabD5k10Q4Angdx4cVZYPEXAPGyw6MweYOpuDviiN77cvJVz6Rwb5sna/ciqeGqH8pHU2+azdT2ze4wyKbbbjpf4eqY7N6r//AGOP9oA9Ssbll9L4xrG4c8XNHmfkuPq0WfFV8BH6rHPq1Hblx/ueT6Jul3MDuEJcsvs+OP01zs2w42Dnd8oWv7SAfAxrepiVl3Ob+Z48XJvvaQ/M35+qWrfs+ou6/tK535vKUC/NnHYHxspsJlrqwGmA031cPDmrvCZFSZcjWebv02U6/Sp38s/h6tZzgWiYINpPHnstaK4i+/JOeQ0WELP5nje1A35K+NOYSi2VO07aC4orDVNBjgfRUmGwzzxjjOys6QcB2nB0TwgjxVNbjqL+hi/JG06khUuEs0Dp67fVWdF26UqLE73c05r1GXJjyVWy0ndWAuU4gRfihGnopdUo5CwPisU3Xoj4b7bnp3KHEYh1QaGtPIkiBHUoqYMplUgb/wC1UtVJA2IqNY3U50MYLuPHuWJzvHe8OqIm45xwVt7RYv3hDOANwPl+6y+Y1OCqTUZ+TPfQNzp4/NJQSUlG0aWQwAbYz8k/D4OXK0y3GU8QId2X/fmnuwxpv6cCnjh32m5CMNgAApKmGAU9J9lyoVdxjOZWqnNcGKlMtG4u3vH67eKx63VUrLZ1hdL9Q2d6Hj+qzaRXJJJIMkkkkAkkkkAl1riNrdy4kgJPfu/qd/kVx9Qu3JPeZTEkwfSZJAHErYezGBGqIsBJnjNh9VmsppS8n+kT5kD6rdeyou+b7IOL1lKBYLr4hPdUEKuxeIN4ul1GkxtQY7EgTdZh3artcDMX9FaYxzyDADepMqtytsF03PVTbtpJpeMfI2RrKdpPko8JTEAoo1AB1UyCu07Afdh+6Mou9EJSF78EUxw4JfITl3NdfUUDyonuPj8k9lpI994U3Dn3IRp74+79VOASiHT5HAE99oQmNENPM8VNXrQs17QY8wWt5XP0VzJGW1ViK4l0Gw481Q4pxce/hzRDiYhSZFRD8TTBuAS7/ESPWFVvTLXbV5dlTKdJjXNBcBc9Tc+pSVo1o4pKNQbeT03lpBBgjiFpMuzY1W6XfEIPf1VE7Bu4X7l3LX6ag8QtMbpNm21w77J9RyDw1VFe4e7Zp8bfNXlWUgSu9A4hge0tOx+5V0Mne7cgeqnpZCz8znHyAWNayPO69EsJB/31Ua9QOTUDvSa6P6hq+aAzf2YpVKbvdMDKgBLdNgTyI2vzRs3nyS65hG4I7xC4mCSSSQCSUlOg5xgNJPKDbv5Kzo+zldwmGN/ud+gKVyk9nMbfSoSU2Kwzqbi14gjyPUHiFCmS49ntq/8AY0+TpWp9nMXFVw5t+RWS9nqwFQh2z2lv36ozB4z3dUEnYlp+SrZxv3OsgMRUCrjnLYsUQyk57A8aYIm7o38FPtvuQLiHSgHNLTqCLxQey5YY3lt/TdS5Zl1TECWMIb/U4aR4Tulxp3LHRmHx5iBN+HIqzwhkCUbT9mqdJsucS78wnadoAQ+MyYhwNNxEidLrj9Qqy8eU9s8fLjb0LbZP95yVP/ECwxUBbBiTse4olmLabyFGl7HGom65+whfxbOY8P2ThjBwB8bfNKwDqcBSvqIKlVTqz7J6CDEVJcAFX5jlutzeUImi7tElGGIRIVUOIyFpG/6eCr8ny73OJN57Do6XatWSIus/Xa41tVMWb8XUHgOqqxnYudRSUDMUIsbLqWmaly3KA0yXSY2AgI/DZFQDtZZLt5JJ9NlJRbARtA2Tu1aS0qYbsAO4AKUJoTwpGiCckF1A0QXQuLqWz0xftXljhULmzofewmHfmH18SqI4Ucr8gF6biaeppHHcd6y2IzGOFx0iFncrOoqTaloZEXXcdA5bny4KbA5MBUadcwQRaIIMzxR2Hqmo4A2lG4jDe7cyDa49Esbn7rSYYj3YVt3Oc5xJ1OI0gnqB9NkPSHbc0mzSQCLSOBjqCCiD8J5wqX2frF3vCd9QHk0D6Krq7+1Sa/pN7SYEVKcj4m3BPqO4hZihlTncQLT4TA+vktlmdQBomIn6ICngy9piBOmOgGw9Vp4bhOsmXmwyveLOUstJI7UAz2o2AO8SpqeXmdJd3EXLvM2VlRLqZj4QDBkT3IzC4mmwkaQTvPGYXTjjjfhzZXKKyhlDwQ7SQRtqgfNbHKWzRbP5QAY5oAYzU0COMcj0noi8pzLTUvABMeUnbmquHwUyXlPLD2XRqO8O2HSCrJzIcHagGjhPgRH3ugBVLQZJc1w3JFvVKnUAGmJafzFwV48Z6RlMq5jdIMtJ7ckcgNz6qWoQQwyIj8wv3yhMRUOwbAEwdxMojXLG3bxBn5BLLunj6CZlhhcwCOMgEEdR381X1MioP0iNJN5ZLfQW9FdVwCROmCBufkoqUguFuzYfSVlxjTlYoamQG5ZWdDeBkeo3THYWswTEjhHamPVaQtOkQGme6E8slwGmQIveFF8EvppPPlPbNNxrh8Tb9xB9UR+Nnf78lee7Y95kExO8EWQpyqm6YI7m29FN8Oc+T/mxvtUOrtF5A8U0Y0HZwPcUTWyQgEjhfkfRUlfCXnjPis7csfcaTjl6qx/FITLKs1HtmCTIPeIQVUcyfMqOjlFasZog7/EbDz4+qvHLdTnNRetDB+QnjI2JNyUlBTyxwADqrQeMTHgkujj+v+Ofc+0oNkTSdAXElzZN4k/FMG7m+YUgxDea4ksssrGv8c1s8VwnCqEklPKp4w4PCcHJJJ7LRwKxntXgCyqHN+Gp5B3Hz380kk6MfaNlP3eh3CYPirPFy5ki5EOHguJKpGqXDVgRPMKny9wbXqN2BMj78UkktKgnGuDnNZeJnyH6qd+KY1u4HC10klOu3Rh45llpV5zWJ06ZM2tx5KXA5aTdx3tCSS6JlZjI8/yYznVszDAA7x8/2UVejBG878P1XUlcytZ2SLvLMdfQ+5tIMRAG/wB8lYVAOMuB2AAhJJasvkHmNI6byYuCJHgURgquqkIaN9jw5+qSSWzTVTZp7O252EclzFDtCGyDveySSKITwC4WMN8lxtQyXdo9IPySSS3T0cWvAl0CdrcE44UgWAM7xZdSV8UcnXANAaCGnjN/VBZngGuFoa/0K4klcZeqqZWdwPh8qpMh1U6uOnhO/irSqTLSyNMTyA+7pJK8MMcZ0jPK5XsO+k0mdIM8ZSSST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533400" y="1219200"/>
            <a:ext cx="8153400" cy="5257800"/>
            <a:chOff x="533400" y="1219200"/>
            <a:chExt cx="8153400" cy="5257800"/>
          </a:xfrm>
        </p:grpSpPr>
        <p:grpSp>
          <p:nvGrpSpPr>
            <p:cNvPr id="43" name="Group 42"/>
            <p:cNvGrpSpPr/>
            <p:nvPr/>
          </p:nvGrpSpPr>
          <p:grpSpPr>
            <a:xfrm>
              <a:off x="3429000" y="1219200"/>
              <a:ext cx="2057400" cy="2286000"/>
              <a:chOff x="3429000" y="1219200"/>
              <a:chExt cx="2057400" cy="22860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3657600" y="32004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3429000" y="1219200"/>
                <a:ext cx="2057400" cy="2286000"/>
                <a:chOff x="3429000" y="2057400"/>
                <a:chExt cx="2057400" cy="2286000"/>
              </a:xfrm>
            </p:grpSpPr>
            <p:pic>
              <p:nvPicPr>
                <p:cNvPr id="39" name="Picture 38" descr="C:\Users\User\Desktop\handshake.jpg"/>
                <p:cNvPicPr/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733800" y="3352800"/>
                  <a:ext cx="1447800" cy="838200"/>
                </a:xfrm>
                <a:prstGeom prst="rect">
                  <a:avLst/>
                </a:prstGeom>
                <a:noFill/>
                <a:ln w="9525">
                  <a:solidFill>
                    <a:srgbClr val="FF9933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23581" name="Group 29"/>
                <p:cNvGrpSpPr>
                  <a:grpSpLocks/>
                </p:cNvGrpSpPr>
                <p:nvPr/>
              </p:nvGrpSpPr>
              <p:grpSpPr bwMode="auto">
                <a:xfrm>
                  <a:off x="3505200" y="2209800"/>
                  <a:ext cx="1954213" cy="2119312"/>
                  <a:chOff x="4519" y="1854"/>
                  <a:chExt cx="3079" cy="3338"/>
                </a:xfrm>
              </p:grpSpPr>
              <p:grpSp>
                <p:nvGrpSpPr>
                  <p:cNvPr id="2358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519" y="1854"/>
                    <a:ext cx="3079" cy="3337"/>
                    <a:chOff x="4519" y="2162"/>
                    <a:chExt cx="3079" cy="3337"/>
                  </a:xfrm>
                </p:grpSpPr>
                <p:sp>
                  <p:nvSpPr>
                    <p:cNvPr id="23583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9" y="3705"/>
                      <a:ext cx="3079" cy="1794"/>
                    </a:xfrm>
                    <a:custGeom>
                      <a:avLst/>
                      <a:gdLst>
                        <a:gd name="G0" fmla="+- 3270 0 0"/>
                        <a:gd name="G1" fmla="+- 21600 0 3270"/>
                        <a:gd name="G2" fmla="+- 21600 0 3270"/>
                        <a:gd name="G3" fmla="*/ G0 2929 10000"/>
                        <a:gd name="G4" fmla="+- 21600 0 G3"/>
                        <a:gd name="G5" fmla="+- 21600 0 G3"/>
                        <a:gd name="T0" fmla="*/ 10800 w 21600"/>
                        <a:gd name="T1" fmla="*/ 0 h 21600"/>
                        <a:gd name="T2" fmla="*/ 3163 w 21600"/>
                        <a:gd name="T3" fmla="*/ 3163 h 21600"/>
                        <a:gd name="T4" fmla="*/ 0 w 21600"/>
                        <a:gd name="T5" fmla="*/ 10800 h 21600"/>
                        <a:gd name="T6" fmla="*/ 3163 w 21600"/>
                        <a:gd name="T7" fmla="*/ 18437 h 21600"/>
                        <a:gd name="T8" fmla="*/ 10800 w 21600"/>
                        <a:gd name="T9" fmla="*/ 21600 h 21600"/>
                        <a:gd name="T10" fmla="*/ 18437 w 21600"/>
                        <a:gd name="T11" fmla="*/ 18437 h 21600"/>
                        <a:gd name="T12" fmla="*/ 21600 w 21600"/>
                        <a:gd name="T13" fmla="*/ 10800 h 21600"/>
                        <a:gd name="T14" fmla="*/ 18437 w 21600"/>
                        <a:gd name="T15" fmla="*/ 3163 h 21600"/>
                        <a:gd name="T16" fmla="*/ 3163 w 21600"/>
                        <a:gd name="T17" fmla="*/ 3163 h 21600"/>
                        <a:gd name="T18" fmla="*/ 18437 w 21600"/>
                        <a:gd name="T19" fmla="*/ 18437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>
                          <a:moveTo>
                            <a:pt x="0" y="10800"/>
                          </a:moveTo>
                          <a:cubicBezTo>
                            <a:pt x="0" y="4835"/>
                            <a:pt x="4835" y="0"/>
                            <a:pt x="10800" y="0"/>
                          </a:cubicBezTo>
                          <a:cubicBezTo>
                            <a:pt x="16765" y="0"/>
                            <a:pt x="21600" y="4835"/>
                            <a:pt x="21600" y="10800"/>
                          </a:cubicBezTo>
                          <a:cubicBezTo>
                            <a:pt x="21600" y="16765"/>
                            <a:pt x="16765" y="21600"/>
                            <a:pt x="10800" y="21600"/>
                          </a:cubicBezTo>
                          <a:cubicBezTo>
                            <a:pt x="4835" y="21600"/>
                            <a:pt x="0" y="16765"/>
                            <a:pt x="0" y="10800"/>
                          </a:cubicBezTo>
                          <a:close/>
                          <a:moveTo>
                            <a:pt x="3270" y="10800"/>
                          </a:moveTo>
                          <a:cubicBezTo>
                            <a:pt x="3270" y="14959"/>
                            <a:pt x="6641" y="18330"/>
                            <a:pt x="10800" y="18330"/>
                          </a:cubicBezTo>
                          <a:cubicBezTo>
                            <a:pt x="14959" y="18330"/>
                            <a:pt x="18330" y="14959"/>
                            <a:pt x="18330" y="10800"/>
                          </a:cubicBezTo>
                          <a:cubicBezTo>
                            <a:pt x="18330" y="6641"/>
                            <a:pt x="14959" y="3270"/>
                            <a:pt x="10800" y="3270"/>
                          </a:cubicBezTo>
                          <a:cubicBezTo>
                            <a:pt x="6641" y="3270"/>
                            <a:pt x="3270" y="6641"/>
                            <a:pt x="3270" y="108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584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47" y="2162"/>
                      <a:ext cx="2099" cy="1808"/>
                      <a:chOff x="2313" y="1486"/>
                      <a:chExt cx="2099" cy="1808"/>
                    </a:xfrm>
                  </p:grpSpPr>
                  <p:sp>
                    <p:nvSpPr>
                      <p:cNvPr id="23585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3" y="1486"/>
                        <a:ext cx="2099" cy="1808"/>
                      </a:xfrm>
                      <a:custGeom>
                        <a:avLst/>
                        <a:gdLst>
                          <a:gd name="T0" fmla="*/ 10860 w 21600"/>
                          <a:gd name="T1" fmla="*/ 2187 h 21600"/>
                          <a:gd name="T2" fmla="*/ 2928 w 21600"/>
                          <a:gd name="T3" fmla="*/ 10800 h 21600"/>
                          <a:gd name="T4" fmla="*/ 10860 w 21600"/>
                          <a:gd name="T5" fmla="*/ 21600 h 21600"/>
                          <a:gd name="T6" fmla="*/ 18672 w 21600"/>
                          <a:gd name="T7" fmla="*/ 1080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37 w 21600"/>
                          <a:gd name="T13" fmla="*/ 2277 h 21600"/>
                          <a:gd name="T14" fmla="*/ 16557 w 21600"/>
                          <a:gd name="T15" fmla="*/ 13677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FF0000">
                              <a:gamma/>
                              <a:shade val="60000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38100">
                        <a:noFill/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622423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6" name="Text Box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33" y="1685"/>
                        <a:ext cx="1979" cy="8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0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fornian FB" pitchFamily="18" charset="0"/>
                            <a:cs typeface="Arial" pitchFamily="34" charset="0"/>
                          </a:rPr>
                          <a:t>SKE SUVARNAMITRA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587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2" y="2420"/>
                        <a:ext cx="848" cy="686"/>
                      </a:xfrm>
                      <a:custGeom>
                        <a:avLst/>
                        <a:gdLst>
                          <a:gd name="T0" fmla="*/ 10860 w 21600"/>
                          <a:gd name="T1" fmla="*/ 2187 h 21600"/>
                          <a:gd name="T2" fmla="*/ 2928 w 21600"/>
                          <a:gd name="T3" fmla="*/ 10800 h 21600"/>
                          <a:gd name="T4" fmla="*/ 10860 w 21600"/>
                          <a:gd name="T5" fmla="*/ 21600 h 21600"/>
                          <a:gd name="T6" fmla="*/ 18672 w 21600"/>
                          <a:gd name="T7" fmla="*/ 1080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37 w 21600"/>
                          <a:gd name="T13" fmla="*/ 2277 h 21600"/>
                          <a:gd name="T14" fmla="*/ 16557 w 21600"/>
                          <a:gd name="T15" fmla="*/ 13677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FF0000">
                              <a:gamma/>
                              <a:shade val="60000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38100">
                        <a:noFill/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622423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588" name="AutoShap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7" y="3970"/>
                      <a:ext cx="2176" cy="1269"/>
                    </a:xfrm>
                    <a:custGeom>
                      <a:avLst/>
                      <a:gdLst>
                        <a:gd name="G0" fmla="+- 600 0 0"/>
                        <a:gd name="G1" fmla="+- 21600 0 600"/>
                        <a:gd name="G2" fmla="+- 21600 0 600"/>
                        <a:gd name="G3" fmla="*/ G0 2929 10000"/>
                        <a:gd name="G4" fmla="+- 21600 0 G3"/>
                        <a:gd name="G5" fmla="+- 21600 0 G3"/>
                        <a:gd name="T0" fmla="*/ 10800 w 21600"/>
                        <a:gd name="T1" fmla="*/ 0 h 21600"/>
                        <a:gd name="T2" fmla="*/ 3163 w 21600"/>
                        <a:gd name="T3" fmla="*/ 3163 h 21600"/>
                        <a:gd name="T4" fmla="*/ 0 w 21600"/>
                        <a:gd name="T5" fmla="*/ 10800 h 21600"/>
                        <a:gd name="T6" fmla="*/ 3163 w 21600"/>
                        <a:gd name="T7" fmla="*/ 18437 h 21600"/>
                        <a:gd name="T8" fmla="*/ 10800 w 21600"/>
                        <a:gd name="T9" fmla="*/ 21600 h 21600"/>
                        <a:gd name="T10" fmla="*/ 18437 w 21600"/>
                        <a:gd name="T11" fmla="*/ 18437 h 21600"/>
                        <a:gd name="T12" fmla="*/ 21600 w 21600"/>
                        <a:gd name="T13" fmla="*/ 10800 h 21600"/>
                        <a:gd name="T14" fmla="*/ 18437 w 21600"/>
                        <a:gd name="T15" fmla="*/ 3163 h 21600"/>
                        <a:gd name="T16" fmla="*/ 3163 w 21600"/>
                        <a:gd name="T17" fmla="*/ 3163 h 21600"/>
                        <a:gd name="T18" fmla="*/ 18437 w 21600"/>
                        <a:gd name="T19" fmla="*/ 18437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>
                          <a:moveTo>
                            <a:pt x="0" y="10800"/>
                          </a:moveTo>
                          <a:cubicBezTo>
                            <a:pt x="0" y="4835"/>
                            <a:pt x="4835" y="0"/>
                            <a:pt x="10800" y="0"/>
                          </a:cubicBezTo>
                          <a:cubicBezTo>
                            <a:pt x="16765" y="0"/>
                            <a:pt x="21600" y="4835"/>
                            <a:pt x="21600" y="10800"/>
                          </a:cubicBezTo>
                          <a:cubicBezTo>
                            <a:pt x="21600" y="16765"/>
                            <a:pt x="16765" y="21600"/>
                            <a:pt x="10800" y="21600"/>
                          </a:cubicBezTo>
                          <a:cubicBezTo>
                            <a:pt x="4835" y="21600"/>
                            <a:pt x="0" y="16765"/>
                            <a:pt x="0" y="10800"/>
                          </a:cubicBezTo>
                          <a:close/>
                          <a:moveTo>
                            <a:pt x="600" y="10800"/>
                          </a:moveTo>
                          <a:cubicBezTo>
                            <a:pt x="600" y="16433"/>
                            <a:pt x="5167" y="21000"/>
                            <a:pt x="10800" y="21000"/>
                          </a:cubicBezTo>
                          <a:cubicBezTo>
                            <a:pt x="16433" y="21000"/>
                            <a:pt x="21000" y="16433"/>
                            <a:pt x="21000" y="10800"/>
                          </a:cubicBezTo>
                          <a:cubicBezTo>
                            <a:pt x="21000" y="5167"/>
                            <a:pt x="16433" y="600"/>
                            <a:pt x="10800" y="600"/>
                          </a:cubicBezTo>
                          <a:cubicBezTo>
                            <a:pt x="5167" y="600"/>
                            <a:pt x="600" y="5167"/>
                            <a:pt x="600" y="10800"/>
                          </a:cubicBez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9525">
                      <a:solidFill>
                        <a:srgbClr val="FF9933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58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6878" y="4748"/>
                    <a:ext cx="628" cy="4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" name="Rectangle 39"/>
                <p:cNvSpPr/>
                <p:nvPr/>
              </p:nvSpPr>
              <p:spPr>
                <a:xfrm>
                  <a:off x="3657600" y="3200400"/>
                  <a:ext cx="2286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657600" y="4114800"/>
                  <a:ext cx="2286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105400" y="3200400"/>
                  <a:ext cx="2286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429000" y="2057400"/>
                  <a:ext cx="2057400" cy="2209800"/>
                </a:xfrm>
                <a:prstGeom prst="ellipse">
                  <a:avLst/>
                </a:prstGeom>
                <a:noFill/>
                <a:ln>
                  <a:solidFill>
                    <a:srgbClr val="FF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7" name="Rectangle 106"/>
            <p:cNvSpPr/>
            <p:nvPr/>
          </p:nvSpPr>
          <p:spPr>
            <a:xfrm>
              <a:off x="2286000" y="3581400"/>
              <a:ext cx="4343400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  <a:latin typeface="Algerian" pitchFamily="82" charset="0"/>
                </a:rPr>
                <a:t>SKE SUVARNAMITRA CIRCLE 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629400" y="1513058"/>
              <a:ext cx="2057400" cy="2220742"/>
              <a:chOff x="6629400" y="1513058"/>
              <a:chExt cx="2057400" cy="2220742"/>
            </a:xfrm>
          </p:grpSpPr>
          <p:pic>
            <p:nvPicPr>
              <p:cNvPr id="25" name="Picture 24" descr="C:\Users\User\Desktop\handshake.jp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34200" y="1676400"/>
                <a:ext cx="1447800" cy="838200"/>
              </a:xfrm>
              <a:prstGeom prst="rect">
                <a:avLst/>
              </a:prstGeom>
              <a:noFill/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</p:pic>
          <p:grpSp>
            <p:nvGrpSpPr>
              <p:cNvPr id="31" name="Group 30"/>
              <p:cNvGrpSpPr>
                <a:grpSpLocks/>
              </p:cNvGrpSpPr>
              <p:nvPr/>
            </p:nvGrpSpPr>
            <p:grpSpPr bwMode="auto">
              <a:xfrm>
                <a:off x="6705600" y="1513058"/>
                <a:ext cx="1954213" cy="2149152"/>
                <a:chOff x="4519" y="3705"/>
                <a:chExt cx="3079" cy="3385"/>
              </a:xfrm>
            </p:grpSpPr>
            <p:sp>
              <p:nvSpPr>
                <p:cNvPr id="33" name="AutoShape 31"/>
                <p:cNvSpPr>
                  <a:spLocks noChangeArrowheads="1"/>
                </p:cNvSpPr>
                <p:nvPr/>
              </p:nvSpPr>
              <p:spPr bwMode="auto">
                <a:xfrm>
                  <a:off x="4519" y="3705"/>
                  <a:ext cx="3079" cy="1794"/>
                </a:xfrm>
                <a:custGeom>
                  <a:avLst/>
                  <a:gdLst>
                    <a:gd name="G0" fmla="+- 3270 0 0"/>
                    <a:gd name="G1" fmla="+- 21600 0 3270"/>
                    <a:gd name="G2" fmla="+- 21600 0 327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270" y="10800"/>
                      </a:moveTo>
                      <a:cubicBezTo>
                        <a:pt x="3270" y="14959"/>
                        <a:pt x="6641" y="18330"/>
                        <a:pt x="10800" y="18330"/>
                      </a:cubicBezTo>
                      <a:cubicBezTo>
                        <a:pt x="14959" y="18330"/>
                        <a:pt x="18330" y="14959"/>
                        <a:pt x="18330" y="10800"/>
                      </a:cubicBezTo>
                      <a:cubicBezTo>
                        <a:pt x="18330" y="6641"/>
                        <a:pt x="14959" y="3270"/>
                        <a:pt x="10800" y="3270"/>
                      </a:cubicBezTo>
                      <a:cubicBezTo>
                        <a:pt x="6641" y="3270"/>
                        <a:pt x="3270" y="6641"/>
                        <a:pt x="3270" y="108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4" name="Group 32"/>
                <p:cNvGrpSpPr>
                  <a:grpSpLocks/>
                </p:cNvGrpSpPr>
                <p:nvPr/>
              </p:nvGrpSpPr>
              <p:grpSpPr bwMode="auto">
                <a:xfrm>
                  <a:off x="4999" y="5282"/>
                  <a:ext cx="2099" cy="1808"/>
                  <a:chOff x="2365" y="4606"/>
                  <a:chExt cx="2099" cy="1808"/>
                </a:xfrm>
              </p:grpSpPr>
              <p:sp>
                <p:nvSpPr>
                  <p:cNvPr id="36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2365" y="4606"/>
                    <a:ext cx="2099" cy="1808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85" y="4847"/>
                    <a:ext cx="1979" cy="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fornian FB" pitchFamily="18" charset="0"/>
                        <a:cs typeface="Arial" pitchFamily="34" charset="0"/>
                      </a:rPr>
                      <a:t>SKE SUVARNAMITRA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2966" y="5447"/>
                    <a:ext cx="848" cy="686"/>
                  </a:xfrm>
                  <a:custGeom>
                    <a:avLst/>
                    <a:gdLst>
                      <a:gd name="T0" fmla="*/ 10860 w 21600"/>
                      <a:gd name="T1" fmla="*/ 2187 h 21600"/>
                      <a:gd name="T2" fmla="*/ 2928 w 21600"/>
                      <a:gd name="T3" fmla="*/ 10800 h 21600"/>
                      <a:gd name="T4" fmla="*/ 10860 w 21600"/>
                      <a:gd name="T5" fmla="*/ 21600 h 21600"/>
                      <a:gd name="T6" fmla="*/ 18672 w 21600"/>
                      <a:gd name="T7" fmla="*/ 1080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7 w 21600"/>
                      <a:gd name="T13" fmla="*/ 2277 h 21600"/>
                      <a:gd name="T14" fmla="*/ 16557 w 21600"/>
                      <a:gd name="T15" fmla="*/ 1367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FF0000">
                          <a:gamma/>
                          <a:shade val="60000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38100">
                    <a:noFill/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622423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" name="AutoShape 36"/>
                <p:cNvSpPr>
                  <a:spLocks noChangeArrowheads="1"/>
                </p:cNvSpPr>
                <p:nvPr/>
              </p:nvSpPr>
              <p:spPr bwMode="auto">
                <a:xfrm>
                  <a:off x="4947" y="3970"/>
                  <a:ext cx="2176" cy="1269"/>
                </a:xfrm>
                <a:custGeom>
                  <a:avLst/>
                  <a:gdLst>
                    <a:gd name="G0" fmla="+- 600 0 0"/>
                    <a:gd name="G1" fmla="+- 21600 0 600"/>
                    <a:gd name="G2" fmla="+- 21600 0 600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600" y="10800"/>
                      </a:moveTo>
                      <a:cubicBezTo>
                        <a:pt x="600" y="16433"/>
                        <a:pt x="5167" y="21000"/>
                        <a:pt x="10800" y="21000"/>
                      </a:cubicBezTo>
                      <a:cubicBezTo>
                        <a:pt x="16433" y="21000"/>
                        <a:pt x="21000" y="16433"/>
                        <a:pt x="21000" y="10800"/>
                      </a:cubicBezTo>
                      <a:cubicBezTo>
                        <a:pt x="21000" y="5167"/>
                        <a:pt x="16433" y="600"/>
                        <a:pt x="10800" y="600"/>
                      </a:cubicBezTo>
                      <a:cubicBezTo>
                        <a:pt x="5167" y="600"/>
                        <a:pt x="600" y="5167"/>
                        <a:pt x="600" y="1080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9525">
                  <a:solidFill>
                    <a:srgbClr val="FF9933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" name="Rectangle 37"/>
              <p:cNvSpPr>
                <a:spLocks noChangeArrowheads="1"/>
              </p:cNvSpPr>
              <p:nvPr/>
            </p:nvSpPr>
            <p:spPr bwMode="auto">
              <a:xfrm>
                <a:off x="8305800" y="2362200"/>
                <a:ext cx="152400" cy="2286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858000" y="1524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781800" y="2362200"/>
                <a:ext cx="3048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305800" y="15240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629400" y="1524000"/>
                <a:ext cx="2057400" cy="2209800"/>
              </a:xfrm>
              <a:prstGeom prst="ellipse">
                <a:avLst/>
              </a:prstGeom>
              <a:noFill/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685800" y="61722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utoShape 31"/>
            <p:cNvSpPr>
              <a:spLocks noChangeArrowheads="1"/>
            </p:cNvSpPr>
            <p:nvPr/>
          </p:nvSpPr>
          <p:spPr bwMode="auto">
            <a:xfrm>
              <a:off x="533400" y="5323058"/>
              <a:ext cx="1954213" cy="1139019"/>
            </a:xfrm>
            <a:custGeom>
              <a:avLst/>
              <a:gdLst>
                <a:gd name="G0" fmla="+- 3270 0 0"/>
                <a:gd name="G1" fmla="+- 21600 0 3270"/>
                <a:gd name="G2" fmla="+- 21600 0 327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70" y="10800"/>
                  </a:moveTo>
                  <a:cubicBezTo>
                    <a:pt x="3270" y="14959"/>
                    <a:pt x="6641" y="18330"/>
                    <a:pt x="10800" y="18330"/>
                  </a:cubicBezTo>
                  <a:cubicBezTo>
                    <a:pt x="14959" y="18330"/>
                    <a:pt x="18330" y="14959"/>
                    <a:pt x="18330" y="10800"/>
                  </a:cubicBezTo>
                  <a:cubicBezTo>
                    <a:pt x="18330" y="6641"/>
                    <a:pt x="14959" y="3270"/>
                    <a:pt x="10800" y="3270"/>
                  </a:cubicBezTo>
                  <a:cubicBezTo>
                    <a:pt x="6641" y="3270"/>
                    <a:pt x="3270" y="6641"/>
                    <a:pt x="327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32"/>
            <p:cNvGrpSpPr>
              <a:grpSpLocks/>
            </p:cNvGrpSpPr>
            <p:nvPr/>
          </p:nvGrpSpPr>
          <p:grpSpPr bwMode="auto">
            <a:xfrm>
              <a:off x="805048" y="4343400"/>
              <a:ext cx="1332216" cy="1147908"/>
              <a:chOff x="2313" y="1486"/>
              <a:chExt cx="2099" cy="1808"/>
            </a:xfrm>
          </p:grpSpPr>
          <p:sp>
            <p:nvSpPr>
              <p:cNvPr id="58" name="AutoShape 33"/>
              <p:cNvSpPr>
                <a:spLocks noChangeArrowheads="1"/>
              </p:cNvSpPr>
              <p:nvPr/>
            </p:nvSpPr>
            <p:spPr bwMode="auto">
              <a:xfrm>
                <a:off x="2313" y="1486"/>
                <a:ext cx="2099" cy="1808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 Box 34"/>
              <p:cNvSpPr txBox="1">
                <a:spLocks noChangeArrowheads="1"/>
              </p:cNvSpPr>
              <p:nvPr/>
            </p:nvSpPr>
            <p:spPr bwMode="auto">
              <a:xfrm>
                <a:off x="2433" y="1685"/>
                <a:ext cx="1979" cy="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fornian FB" pitchFamily="18" charset="0"/>
                    <a:cs typeface="Arial" pitchFamily="34" charset="0"/>
                  </a:rPr>
                  <a:t>SKE SUVARNAMITRA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AutoShape 35"/>
              <p:cNvSpPr>
                <a:spLocks noChangeArrowheads="1"/>
              </p:cNvSpPr>
              <p:nvPr/>
            </p:nvSpPr>
            <p:spPr bwMode="auto">
              <a:xfrm>
                <a:off x="2952" y="2420"/>
                <a:ext cx="848" cy="68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4" name="Rectangle 37"/>
            <p:cNvSpPr>
              <a:spLocks noChangeArrowheads="1"/>
            </p:cNvSpPr>
            <p:nvPr/>
          </p:nvSpPr>
          <p:spPr bwMode="auto">
            <a:xfrm>
              <a:off x="2030636" y="6180814"/>
              <a:ext cx="398586" cy="2818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5800" y="53340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5800" y="62484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33600" y="53340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6248400" y="4495800"/>
              <a:ext cx="1954213" cy="1153942"/>
              <a:chOff x="6248400" y="5399258"/>
              <a:chExt cx="1954213" cy="1153942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400800" y="62484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Picture 67" descr="C:\Users\User\Desktop\handshake.jp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77000" y="5562600"/>
                <a:ext cx="1447800" cy="838200"/>
              </a:xfrm>
              <a:prstGeom prst="rect">
                <a:avLst/>
              </a:prstGeom>
              <a:noFill/>
              <a:ln w="9525">
                <a:solidFill>
                  <a:srgbClr val="FF9933"/>
                </a:solidFill>
                <a:miter lim="800000"/>
                <a:headEnd/>
                <a:tailEnd/>
              </a:ln>
            </p:spPr>
          </p:pic>
          <p:grpSp>
            <p:nvGrpSpPr>
              <p:cNvPr id="69" name="Group 29"/>
              <p:cNvGrpSpPr>
                <a:grpSpLocks/>
              </p:cNvGrpSpPr>
              <p:nvPr/>
            </p:nvGrpSpPr>
            <p:grpSpPr bwMode="auto">
              <a:xfrm>
                <a:off x="6248400" y="5399258"/>
                <a:ext cx="1954213" cy="1139654"/>
                <a:chOff x="4519" y="3397"/>
                <a:chExt cx="3079" cy="1795"/>
              </a:xfrm>
            </p:grpSpPr>
            <p:grpSp>
              <p:nvGrpSpPr>
                <p:cNvPr id="74" name="Group 30"/>
                <p:cNvGrpSpPr>
                  <a:grpSpLocks/>
                </p:cNvGrpSpPr>
                <p:nvPr/>
              </p:nvGrpSpPr>
              <p:grpSpPr bwMode="auto">
                <a:xfrm>
                  <a:off x="4519" y="3397"/>
                  <a:ext cx="3079" cy="1794"/>
                  <a:chOff x="4519" y="3705"/>
                  <a:chExt cx="3079" cy="1794"/>
                </a:xfrm>
              </p:grpSpPr>
              <p:sp>
                <p:nvSpPr>
                  <p:cNvPr id="76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4519" y="3705"/>
                    <a:ext cx="3079" cy="1794"/>
                  </a:xfrm>
                  <a:custGeom>
                    <a:avLst/>
                    <a:gdLst>
                      <a:gd name="G0" fmla="+- 3270 0 0"/>
                      <a:gd name="G1" fmla="+- 21600 0 3270"/>
                      <a:gd name="G2" fmla="+- 21600 0 3270"/>
                      <a:gd name="G3" fmla="*/ G0 2929 10000"/>
                      <a:gd name="G4" fmla="+- 21600 0 G3"/>
                      <a:gd name="G5" fmla="+- 21600 0 G3"/>
                      <a:gd name="T0" fmla="*/ 10800 w 21600"/>
                      <a:gd name="T1" fmla="*/ 0 h 21600"/>
                      <a:gd name="T2" fmla="*/ 3163 w 21600"/>
                      <a:gd name="T3" fmla="*/ 3163 h 21600"/>
                      <a:gd name="T4" fmla="*/ 0 w 21600"/>
                      <a:gd name="T5" fmla="*/ 10800 h 21600"/>
                      <a:gd name="T6" fmla="*/ 3163 w 21600"/>
                      <a:gd name="T7" fmla="*/ 18437 h 21600"/>
                      <a:gd name="T8" fmla="*/ 10800 w 21600"/>
                      <a:gd name="T9" fmla="*/ 21600 h 21600"/>
                      <a:gd name="T10" fmla="*/ 18437 w 21600"/>
                      <a:gd name="T11" fmla="*/ 18437 h 21600"/>
                      <a:gd name="T12" fmla="*/ 21600 w 21600"/>
                      <a:gd name="T13" fmla="*/ 10800 h 21600"/>
                      <a:gd name="T14" fmla="*/ 18437 w 21600"/>
                      <a:gd name="T15" fmla="*/ 3163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3270" y="10800"/>
                        </a:moveTo>
                        <a:cubicBezTo>
                          <a:pt x="3270" y="14959"/>
                          <a:pt x="6641" y="18330"/>
                          <a:pt x="10800" y="18330"/>
                        </a:cubicBezTo>
                        <a:cubicBezTo>
                          <a:pt x="14959" y="18330"/>
                          <a:pt x="18330" y="14959"/>
                          <a:pt x="18330" y="10800"/>
                        </a:cubicBezTo>
                        <a:cubicBezTo>
                          <a:pt x="18330" y="6641"/>
                          <a:pt x="14959" y="3270"/>
                          <a:pt x="10800" y="3270"/>
                        </a:cubicBezTo>
                        <a:cubicBezTo>
                          <a:pt x="6641" y="3270"/>
                          <a:pt x="3270" y="6641"/>
                          <a:pt x="3270" y="108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99" y="3962"/>
                    <a:ext cx="2161" cy="8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fornian FB" pitchFamily="18" charset="0"/>
                        <a:cs typeface="Arial" pitchFamily="34" charset="0"/>
                      </a:rPr>
                      <a:t>SKE </a:t>
                    </a: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1000" b="1" dirty="0" smtClean="0">
                      <a:solidFill>
                        <a:srgbClr val="FFFF00"/>
                      </a:solidFill>
                      <a:latin typeface="Californian FB" pitchFamily="18" charset="0"/>
                      <a:cs typeface="Arial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Californian FB" pitchFamily="18" charset="0"/>
                      <a:cs typeface="Arial" pitchFamily="34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fornian FB" pitchFamily="18" charset="0"/>
                        <a:cs typeface="Arial" pitchFamily="34" charset="0"/>
                      </a:rPr>
                      <a:t>SUVARNAMITRA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8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4947" y="3970"/>
                    <a:ext cx="2176" cy="1269"/>
                  </a:xfrm>
                  <a:custGeom>
                    <a:avLst/>
                    <a:gdLst>
                      <a:gd name="G0" fmla="+- 600 0 0"/>
                      <a:gd name="G1" fmla="+- 21600 0 600"/>
                      <a:gd name="G2" fmla="+- 21600 0 600"/>
                      <a:gd name="G3" fmla="*/ G0 2929 10000"/>
                      <a:gd name="G4" fmla="+- 21600 0 G3"/>
                      <a:gd name="G5" fmla="+- 21600 0 G3"/>
                      <a:gd name="T0" fmla="*/ 10800 w 21600"/>
                      <a:gd name="T1" fmla="*/ 0 h 21600"/>
                      <a:gd name="T2" fmla="*/ 3163 w 21600"/>
                      <a:gd name="T3" fmla="*/ 3163 h 21600"/>
                      <a:gd name="T4" fmla="*/ 0 w 21600"/>
                      <a:gd name="T5" fmla="*/ 10800 h 21600"/>
                      <a:gd name="T6" fmla="*/ 3163 w 21600"/>
                      <a:gd name="T7" fmla="*/ 18437 h 21600"/>
                      <a:gd name="T8" fmla="*/ 10800 w 21600"/>
                      <a:gd name="T9" fmla="*/ 21600 h 21600"/>
                      <a:gd name="T10" fmla="*/ 18437 w 21600"/>
                      <a:gd name="T11" fmla="*/ 18437 h 21600"/>
                      <a:gd name="T12" fmla="*/ 21600 w 21600"/>
                      <a:gd name="T13" fmla="*/ 10800 h 21600"/>
                      <a:gd name="T14" fmla="*/ 18437 w 21600"/>
                      <a:gd name="T15" fmla="*/ 3163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600" y="10800"/>
                        </a:moveTo>
                        <a:cubicBezTo>
                          <a:pt x="600" y="16433"/>
                          <a:pt x="5167" y="21000"/>
                          <a:pt x="10800" y="21000"/>
                        </a:cubicBezTo>
                        <a:cubicBezTo>
                          <a:pt x="16433" y="21000"/>
                          <a:pt x="21000" y="16433"/>
                          <a:pt x="21000" y="10800"/>
                        </a:cubicBezTo>
                        <a:cubicBezTo>
                          <a:pt x="21000" y="5167"/>
                          <a:pt x="16433" y="600"/>
                          <a:pt x="10800" y="600"/>
                        </a:cubicBezTo>
                        <a:cubicBezTo>
                          <a:pt x="5167" y="600"/>
                          <a:pt x="600" y="5167"/>
                          <a:pt x="600" y="10800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 w="9525">
                    <a:solidFill>
                      <a:srgbClr val="FF9933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" name="Rectangle 37"/>
                <p:cNvSpPr>
                  <a:spLocks noChangeArrowheads="1"/>
                </p:cNvSpPr>
                <p:nvPr/>
              </p:nvSpPr>
              <p:spPr bwMode="auto">
                <a:xfrm>
                  <a:off x="6878" y="4748"/>
                  <a:ext cx="628" cy="44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0" name="Rectangle 69"/>
              <p:cNvSpPr/>
              <p:nvPr/>
            </p:nvSpPr>
            <p:spPr>
              <a:xfrm>
                <a:off x="6400800" y="54102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400800" y="63246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848600" y="54102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5867400" y="2667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0" y="3733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934200" y="41910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Image result for visiting old people at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Image result for visiting old people at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Image result for visiting old people at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Image result for visiting old people at h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AutoShape 12" descr="data:image/jpeg;base64,/9j/4AAQSkZJRgABAQAAAQABAAD/2wCEAAkGBxQSEhQUExQVFRUVFhYUFxUUFBQUFxUYFRQXFxUXFxUYHCggGBwlHBQUITEhJSkrLi4uFx8zODMsNygtLisBCgoKDg0OGhAQGiwkHyQsLCwsLCwsLCwsLCwsLCwsLCwsLCwsLCwsLCwsLCwsLCwsLCwsLCwsLCwsLCwsLCwsLP/AABEIALgBEwMBIgACEQEDEQH/xAAbAAABBQEBAAAAAAAAAAAAAAAEAAIDBQYBB//EADoQAAEDAgQDBQYEBgIDAAAAAAEAAhEDIQQFEjFBUWEicYGRoQYTMrHB8BRC0eEVI1JykvEzYiRDsv/EABkBAAMBAQEAAAAAAAAAAAAAAAABAgMEBf/EACQRAQEAAgICAgICAwAAAAAAAAABAhESIQMxQVEyYRNxBCKh/9oADAMBAAIRAxEAPwDxiUpSXEGScE1OaUCOuAXAukJIMlPQdBUARFIIhjC7ioaxUwCY8qkgzPFSYWiC8Ap0gHmVLhqJkc3fJAGtxJGoHcaYi3Qn75oWrXM3XcyZDgOia5/MIJDWM3QpciqrrIQlTVRpPZTNIeKbtj8JnY8ltGPXlNJ8EEGCF6Jk2KNSk1x328lnl0F7gH9sK6lZ3CvhzT1V/qV4XpGSUFOBUAcnhytKYFOBUIcnByZJgU4FQhydqQDq5shXFS1nWQxcppw6U0lNLk0uTBxKieu6kxxQEFRCVQi6jkLVKYCkJLpKSA8rp0SZhMNMq/ySiC08eCDxeFLXkAcf3Wcre49KqFIyiTsEbRoAm6v8vw4/0Lp0pjtlW4ZxMBpJ6AqWpgKjblpW2wuH1OgCOH6q2dgY7DQTPAwR5Kd10z/Hmu68vayVPRZCvfabJPcukCOJG4E8uiqGc1crnzxsPsmaFO1zeKnpFvVV0z7RYbLy42t4K5/h7aQD3GXAg32HQBMw2IAvtyH1QmaY4vsNr2RvSpFfj6uuq53AbLh+Hqu0Kcz1TSCJjl8lntVxAvdKhKmqsUJCNlrToW99nGFtBs2m8d6xmT4T3tanTNg9wB7uK9SxeVimwFhsALch0Wed+AhoOuFetKzdN1wr9r1XjqMk4cnhyHDk8OWqE4cnhyHDk4OQQgOXKlSFF7xRapui3QPqPJFkP76N7KYFdN91O1IfeJFyT8MOBhQVA5u4kcwnskpcq7O8yFCkX8dmjqVP78LLe3tb+VTH/c//ACnsaUWKzR7ySSXHrw8OCiwdbEvP8o1CR/TMDv4eaAZW0ha32ezb3dMBjWkG5AOl08Z5pZdRU9o6WYYoAB9BxcNyBE+SSvhn7OLTPVoXFny/VPTJ5PRcJImOOmCR4FWWIwgdEAiJkncyp8BgdB0O4bHm3h5bK49wAIhLTrZPDYK5kXBV37jQyRyT3YSHB3VT4o9mOZb6uCr4KTs7AAU2auQ+SKwNQ6dRkl3IwB0TMDTaRfhaPFEtBaXNaDpgR0JN/RGm+d2CxmG960hwJmRJusDj8A6i8tPgeYXpr3iOAtZVmLwravxW5GLojHObjBtpOPD0UjcM/ktX/C2sv2vp3whs3xbabbfEdlVumWPj2zznFtuK6xvFOoMm5RJAJgeSjkvhpBSZAXBT3Row1p4JjcOX9loPU8lNq+Ktbh9eyr8RTLXEFbFmFDG9yrMxynE/CKUtqQ6QAY3sT+XdOVHkkiP2MwevENfsKcnxIIHzPkvTMQZpkdCsP7KZc9pIe1wkAkFpg3PHkAtrXdDT3FTluue3tRNcr6k6wWcaVeYd3ZHcq8YzFgrocodS6HrZmn1LutQa1wvTI7EV4hdp1wUHiO0IVf8AiCw381OUONE16fKo6WYjmjKGYAmFB6WTRKLDGjggG1w25P7pU8wDjG3RLZ6GOwdN27Wqsz/2TpYqnpkscLtc0zB6tO48u9HHEiJXBiwLg96NjTxjOspq4aqaVUX3BHwvHNp+nBBMJbcGO4r2D2ny6njKQa46XAyx/EE8xxB5d3JY7EewbwJZWpuP9JBZ5GSPkr5Q4zTc1qgRqSRz/Zuu0kGi8xygjzBSS6DetaFKQombKQORp0SoH0Tw8j92UFRhMSNiCfC4jyRjnJj3JNIFpVdBPIp4xWogNm+8SAocS7gp8IAkvfQkMi58OQUhcf3SBSLEyVua1gxjnE7BYarWdVfqPHZovAWl9pGF7qVEH/kdJ7h9+iscFlFNlg3xKmzZ6ZjD4Kq6LQPVGNwb27MJ8QtS7CgfshcSwtaYdBjeBZLRW6UNSm/87X9wBhRsxz2WFK3TddZ+IqvDS8xeS2AO9aKjl7adPeTG5uqRvaPKcG58PqCBuGm/iVegKNqkBTkcmWVyvZ4Cjr7HuXdSZUNk0s4CrnCv7I7lRuNz3lWuCd2Qs/H7Xn6G6ktSjldlbs0krhKbKY5yZOPKhqNB3UWJqkC252P33IdjXusCTzOynLLSscdh8S3SbLtHFFtxuPFWDcAIvc8zf0XPwoP+llZa3mIavmxI25TyQX8RPl1T8zoQqOvUIN7qdU+MaQ5s4tjghf4w4T2jfqqVldMNZGhqNLSzgkEG/RJmPMS0wR5FZplaEQ2vHFLRLt2bv5+i4qj3qSeiXGGzDrKKGNHFYGlmL97KRudv5T4re7EzjefixzXTiBzWIdnJBhzCD3qSlnreIcPVSvnGsrulS4Z6oMNmIf8AC4HpsfJHYXE3hLTWZbX7HBSgeSr6VVTtrpKVmYD/AM6lyFN3zj6q9as/mborUn97fO49QPNW7cUCJTgGOFlUZpcQp62OAG6qMVWLr7DrxRkcknY3Lfh5Sd1Y4hvYMoanXBAlpba3IqXGVZaANzYeKepoty9jWbBOlNASJTjzziVE5yTnKOUyUFf43d5VjgHdlVmMP8x3ejcvd2fFY4fk1y9LEFO1KAOS1roZJi9Qvcml6jcZnuQJCNPUQTwVhSpgIDD0SGg6j4o7C0+Z8YWV3t044yQTCjfRgSUS2mAuVz2T3K4dqgzKnI67/VZTHrT16mrX5D5LPZtTgApWbK1WMPNcD90g1LQTAHH6qdI2c19iuUq8247x+i7UZcjpHkhNN+5PiW1uyoCLpKsNZJGgAc7yVlluCjtO8By6lLDZfpAc7fgOXf1Vq1tks7bCntU5zS2d4H6fVVi0OKo6mkeXeNlnkvHejy9ugxsrDC5s5sau0OfH91XJKylsbrLswbUbIKNdVPC68+w2JdTMtPhwK1WU5018A2dyP05qbG+Pl30LxtNzxHjPI7j5KGi0PaZcQdiJiD4K1quBas/igWv1gTF3DmB+ymr/AGKwTiCWgayYAJ/LHGRv48ldMwIMaiT0tHoF3C1A5oc34SAQimlU58/Jb66TBoIgrtHDNbcD1J8p2TWuUjXKpGW6llRuK7KaVWk7NJTSU4phT0NqDMT/ADCp8vdYobNzFTwSwNTdc86ybX8VtqXC9QB6TnLdkeXo3C4c7niDA+pUWAw89p3gOfU9EfUrRJngo3u6aY432qq+NaC1h+LYcvEq6wtMwAVn3YfW/W6QAZAEX71bUcQRYT0m581VyjWY0dVtZQ4ur/LdtspKTibndNxtKWEc7fqlv6P+2d1aaZJ3cPnxVBm1bUQOGyus3qHYbAj0Co3U9TvFHwjJDhqUx93RFKhF9hPojm4UgxF4nuUOJpH9OarSFfirutxuofw44GfvmisPhXOMR+/REfw9/KPRTT0rvw3ckrL+Hu5eo/VcQHK7LIjD0pao6uyIwdQQjGdM7UHuYKzOZ0dFVw4TI7jf9VsKhWe9o6V2P5jSfC4+ZUYzVXvamSSSWhEkCkkgLGjnVVoiZ71o8MQ6mHtk6mzvx/2sWr72fxkNLCdjLRzncD74omMvsZZXTRZN2QRBDbEA2gnfw2PiVagqmpVEfRqyFeWEk3GUytvYxr1K16CD1Mx6mHRgcuyh2uTw9WlImOK4XqN70Eoc8+MdyHwb7ozNsJUqOboY53cCU3CZLWntBrf7nAei5Mus3VPxTMci8JQ1Hp806nlcRqqN32bMnzRmssnS0EWjhwAhaTKXqFhj/t2IqwxtyO5V47Z6KGri5OlzN5u2ZbbiCisvEgFLKOnWhdLDDkEUMMpqDEUAETFFyBilC5WFj3LuJdp4GByU7GSLp/ob+WYxOWlwJuqWnhSKjTG536rfYmjaBxVdjMCNEDeRfxCrWk72FGXgi1zKN/BNpiwAc7c8Y6FT4UhmmeMCeq5ihu917gR0FgQn7EmnGYRgAgAg87rJZ9SNKtAJ0kS36hax9gIPELMe2NQF1PmASfEz9EfB5ToE2vbf5pKldiYSTY7i0p4Wo/4WOPUC3nsuNotpf8takz/rr1u/xbKrccSf+bGGof6KRc4edmoANYPhYe95+gUas+Rpe1c9wzfhbVqnwpt+rlVZpnprM0ClTptkGwLnW27Zuom4PVfT5dkeqIp4COAHhJ8ypuoFKkjMywpYQeDvmg1ZEkkkgEn0X6XA8iD5JiSYabD5k10Q4Angdx4cVZYPEXAPGyw6MweYOpuDviiN77cvJVz6Rwb5sna/ciqeGqH8pHU2+azdT2ze4wyKbbbjpf4eqY7N6r//AGOP9oA9Ssbll9L4xrG4c8XNHmfkuPq0WfFV8BH6rHPq1Hblx/ueT6Jul3MDuEJcsvs+OP01zs2w42Dnd8oWv7SAfAxrepiVl3Ob+Z48XJvvaQ/M35+qWrfs+ou6/tK535vKUC/NnHYHxspsJlrqwGmA031cPDmrvCZFSZcjWebv02U6/Sp38s/h6tZzgWiYINpPHnstaK4i+/JOeQ0WELP5nje1A35K+NOYSi2VO07aC4orDVNBjgfRUmGwzzxjjOys6QcB2nB0TwgjxVNbjqL+hi/JG06khUuEs0Dp67fVWdF26UqLE73c05r1GXJjyVWy0ndWAuU4gRfihGnopdUo5CwPisU3Xoj4b7bnp3KHEYh1QaGtPIkiBHUoqYMplUgb/wC1UtVJA2IqNY3U50MYLuPHuWJzvHe8OqIm45xwVt7RYv3hDOANwPl+6y+Y1OCqTUZ+TPfQNzp4/NJQSUlG0aWQwAbYz8k/D4OXK0y3GU8QId2X/fmnuwxpv6cCnjh32m5CMNgAApKmGAU9J9lyoVdxjOZWqnNcGKlMtG4u3vH67eKx63VUrLZ1hdL9Q2d6Hj+qzaRXJJJIMkkkkAkkkkAl1riNrdy4kgJPfu/qd/kVx9Qu3JPeZTEkwfSZJAHErYezGBGqIsBJnjNh9VmsppS8n+kT5kD6rdeyou+b7IOL1lKBYLr4hPdUEKuxeIN4ul1GkxtQY7EgTdZh3artcDMX9FaYxzyDADepMqtytsF03PVTbtpJpeMfI2RrKdpPko8JTEAoo1AB1UyCu07Afdh+6Mou9EJSF78EUxw4JfITl3NdfUUDyonuPj8k9lpI994U3Dn3IRp74+79VOASiHT5HAE99oQmNENPM8VNXrQs17QY8wWt5XP0VzJGW1ViK4l0Gw481Q4pxce/hzRDiYhSZFRD8TTBuAS7/ESPWFVvTLXbV5dlTKdJjXNBcBc9Tc+pSVo1o4pKNQbeT03lpBBgjiFpMuzY1W6XfEIPf1VE7Bu4X7l3LX6ag8QtMbpNm21w77J9RyDw1VFe4e7Zp8bfNXlWUgSu9A4hge0tOx+5V0Mne7cgeqnpZCz8znHyAWNayPO69EsJB/31Ua9QOTUDvSa6P6hq+aAzf2YpVKbvdMDKgBLdNgTyI2vzRs3nyS65hG4I7xC4mCSSSQCSUlOg5xgNJPKDbv5Kzo+zldwmGN/ud+gKVyk9nMbfSoSU2Kwzqbi14gjyPUHiFCmS49ntq/8AY0+TpWp9nMXFVw5t+RWS9nqwFQh2z2lv36ozB4z3dUEnYlp+SrZxv3OsgMRUCrjnLYsUQyk57A8aYIm7o38FPtvuQLiHSgHNLTqCLxQey5YY3lt/TdS5Zl1TECWMIb/U4aR4Tulxp3LHRmHx5iBN+HIqzwhkCUbT9mqdJsucS78wnadoAQ+MyYhwNNxEidLrj9Qqy8eU9s8fLjb0LbZP95yVP/ECwxUBbBiTse4olmLabyFGl7HGom65+whfxbOY8P2ThjBwB8bfNKwDqcBSvqIKlVTqz7J6CDEVJcAFX5jlutzeUImi7tElGGIRIVUOIyFpG/6eCr8ny73OJN57Do6XatWSIus/Xa41tVMWb8XUHgOqqxnYudRSUDMUIsbLqWmaly3KA0yXSY2AgI/DZFQDtZZLt5JJ9NlJRbARtA2Tu1aS0qYbsAO4AKUJoTwpGiCckF1A0QXQuLqWz0xftXljhULmzofewmHfmH18SqI4Ucr8gF6biaeppHHcd6y2IzGOFx0iFncrOoqTaloZEXXcdA5bny4KbA5MBUadcwQRaIIMzxR2Hqmo4A2lG4jDe7cyDa49Esbn7rSYYj3YVt3Oc5xJ1OI0gnqB9NkPSHbc0mzSQCLSOBjqCCiD8J5wqX2frF3vCd9QHk0D6Krq7+1Sa/pN7SYEVKcj4m3BPqO4hZihlTncQLT4TA+vktlmdQBomIn6ICngy9piBOmOgGw9Vp4bhOsmXmwyveLOUstJI7UAz2o2AO8SpqeXmdJd3EXLvM2VlRLqZj4QDBkT3IzC4mmwkaQTvPGYXTjjjfhzZXKKyhlDwQ7SQRtqgfNbHKWzRbP5QAY5oAYzU0COMcj0noi8pzLTUvABMeUnbmquHwUyXlPLD2XRqO8O2HSCrJzIcHagGjhPgRH3ugBVLQZJc1w3JFvVKnUAGmJafzFwV48Z6RlMq5jdIMtJ7ckcgNz6qWoQQwyIj8wv3yhMRUOwbAEwdxMojXLG3bxBn5BLLunj6CZlhhcwCOMgEEdR381X1MioP0iNJN5ZLfQW9FdVwCROmCBufkoqUguFuzYfSVlxjTlYoamQG5ZWdDeBkeo3THYWswTEjhHamPVaQtOkQGme6E8slwGmQIveFF8EvppPPlPbNNxrh8Tb9xB9UR+Nnf78lee7Y95kExO8EWQpyqm6YI7m29FN8Oc+T/mxvtUOrtF5A8U0Y0HZwPcUTWyQgEjhfkfRUlfCXnjPis7csfcaTjl6qx/FITLKs1HtmCTIPeIQVUcyfMqOjlFasZog7/EbDz4+qvHLdTnNRetDB+QnjI2JNyUlBTyxwADqrQeMTHgkujj+v+Ofc+0oNkTSdAXElzZN4k/FMG7m+YUgxDea4ksssrGv8c1s8VwnCqEklPKp4w4PCcHJJJ7LRwKxntXgCyqHN+Gp5B3Hz380kk6MfaNlP3eh3CYPirPFy5ki5EOHguJKpGqXDVgRPMKny9wbXqN2BMj78UkktKgnGuDnNZeJnyH6qd+KY1u4HC10klOu3Rh45llpV5zWJ06ZM2tx5KXA5aTdx3tCSS6JlZjI8/yYznVszDAA7x8/2UVejBG878P1XUlcytZ2SLvLMdfQ+5tIMRAG/wB8lYVAOMuB2AAhJJasvkHmNI6byYuCJHgURgquqkIaN9jw5+qSSWzTVTZp7O252EclzFDtCGyDveySSKITwC4WMN8lxtQyXdo9IPySSS3T0cWvAl0CdrcE44UgWAM7xZdSV8UcnXANAaCGnjN/VBZngGuFoa/0K4klcZeqqZWdwPh8qpMh1U6uOnhO/irSqTLSyNMTyA+7pJK8MMcZ0jPK5XsO+k0mdIM8ZSSST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3554" name="Picture 2" descr="https://encrypted-tbn2.gstatic.com/images?q=tbn:ANd9GcQjIcQHD0JV6nrGDpaKMcFrCP3W5qPvWogKL_jAwr2ay-n0yA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124200" cy="1905000"/>
            </a:xfrm>
            <a:prstGeom prst="rect">
              <a:avLst/>
            </a:prstGeom>
            <a:noFill/>
          </p:spPr>
        </p:pic>
        <p:pic>
          <p:nvPicPr>
            <p:cNvPr id="10" name="Picture 2" descr="Friends of the Elderly 1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1200" y="0"/>
              <a:ext cx="3352800" cy="1905000"/>
            </a:xfrm>
            <a:prstGeom prst="rect">
              <a:avLst/>
            </a:prstGeom>
            <a:noFill/>
          </p:spPr>
        </p:pic>
        <p:pic>
          <p:nvPicPr>
            <p:cNvPr id="11" name="Picture 4" descr="Noel_Nantes2008_(c)julie_bretaud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029200"/>
              <a:ext cx="3276600" cy="1828800"/>
            </a:xfrm>
            <a:prstGeom prst="rect">
              <a:avLst/>
            </a:prstGeom>
            <a:noFill/>
          </p:spPr>
        </p:pic>
        <p:pic>
          <p:nvPicPr>
            <p:cNvPr id="12" name="Picture 8" descr="http://www.friendsoftheelderly.ie/wp-content/uploads/2015/09/Photo-Volunteer-Drives-homebox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67400" y="5029200"/>
              <a:ext cx="3276600" cy="1828800"/>
            </a:xfrm>
            <a:prstGeom prst="rect">
              <a:avLst/>
            </a:prstGeom>
            <a:noFill/>
          </p:spPr>
        </p:pic>
        <p:grpSp>
          <p:nvGrpSpPr>
            <p:cNvPr id="3" name="Group 69"/>
            <p:cNvGrpSpPr/>
            <p:nvPr/>
          </p:nvGrpSpPr>
          <p:grpSpPr>
            <a:xfrm>
              <a:off x="1247123" y="2209800"/>
              <a:ext cx="6445070" cy="2303073"/>
              <a:chOff x="1247123" y="2209800"/>
              <a:chExt cx="6445070" cy="2303073"/>
            </a:xfrm>
          </p:grpSpPr>
          <p:sp>
            <p:nvSpPr>
              <p:cNvPr id="69" name="Curved Up Arrow 68"/>
              <p:cNvSpPr/>
              <p:nvPr/>
            </p:nvSpPr>
            <p:spPr>
              <a:xfrm rot="20985780" flipH="1" flipV="1">
                <a:off x="1374170" y="3902398"/>
                <a:ext cx="2806571" cy="577204"/>
              </a:xfrm>
              <a:prstGeom prst="curvedUpArrow">
                <a:avLst/>
              </a:prstGeom>
              <a:solidFill>
                <a:srgbClr val="FF9933"/>
              </a:solidFill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Curved Up Arrow 67"/>
              <p:cNvSpPr/>
              <p:nvPr/>
            </p:nvSpPr>
            <p:spPr>
              <a:xfrm rot="614220" flipV="1">
                <a:off x="4744218" y="3824757"/>
                <a:ext cx="2779764" cy="688116"/>
              </a:xfrm>
              <a:prstGeom prst="curvedUpArrow">
                <a:avLst/>
              </a:prstGeom>
              <a:solidFill>
                <a:srgbClr val="FF9933"/>
              </a:solidFill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Curved Up Arrow 65"/>
              <p:cNvSpPr/>
              <p:nvPr/>
            </p:nvSpPr>
            <p:spPr>
              <a:xfrm rot="1439468" flipH="1">
                <a:off x="1247123" y="2926953"/>
                <a:ext cx="2939870" cy="762000"/>
              </a:xfrm>
              <a:prstGeom prst="curvedUpArrow">
                <a:avLst/>
              </a:prstGeom>
              <a:solidFill>
                <a:srgbClr val="FF9933"/>
              </a:solidFill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Curved Up Arrow 64"/>
              <p:cNvSpPr/>
              <p:nvPr/>
            </p:nvSpPr>
            <p:spPr>
              <a:xfrm rot="20160532">
                <a:off x="4752323" y="2850753"/>
                <a:ext cx="2939870" cy="762000"/>
              </a:xfrm>
              <a:prstGeom prst="curvedUpArrow">
                <a:avLst/>
              </a:prstGeom>
              <a:solidFill>
                <a:srgbClr val="FF9933"/>
              </a:solidFill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61"/>
              <p:cNvGrpSpPr/>
              <p:nvPr/>
            </p:nvGrpSpPr>
            <p:grpSpPr>
              <a:xfrm>
                <a:off x="3505200" y="2209800"/>
                <a:ext cx="2057400" cy="2286000"/>
                <a:chOff x="3429000" y="2057400"/>
                <a:chExt cx="2057400" cy="2286000"/>
              </a:xfrm>
            </p:grpSpPr>
            <p:pic>
              <p:nvPicPr>
                <p:cNvPr id="39" name="Picture 38" descr="C:\Users\User\Desktop\handshake.jpg"/>
                <p:cNvPicPr/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733800" y="3352800"/>
                  <a:ext cx="1447800" cy="838200"/>
                </a:xfrm>
                <a:prstGeom prst="rect">
                  <a:avLst/>
                </a:prstGeom>
                <a:noFill/>
                <a:ln w="9525">
                  <a:solidFill>
                    <a:srgbClr val="FF9933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5" name="Group 29"/>
                <p:cNvGrpSpPr>
                  <a:grpSpLocks/>
                </p:cNvGrpSpPr>
                <p:nvPr/>
              </p:nvGrpSpPr>
              <p:grpSpPr bwMode="auto">
                <a:xfrm>
                  <a:off x="3505200" y="2209800"/>
                  <a:ext cx="1954213" cy="2119312"/>
                  <a:chOff x="4519" y="1854"/>
                  <a:chExt cx="3079" cy="3338"/>
                </a:xfrm>
              </p:grpSpPr>
              <p:grpSp>
                <p:nvGrpSpPr>
                  <p:cNvPr id="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519" y="1854"/>
                    <a:ext cx="3079" cy="3337"/>
                    <a:chOff x="4519" y="2162"/>
                    <a:chExt cx="3079" cy="3337"/>
                  </a:xfrm>
                </p:grpSpPr>
                <p:sp>
                  <p:nvSpPr>
                    <p:cNvPr id="23583" name="AutoShap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9" y="3705"/>
                      <a:ext cx="3079" cy="1794"/>
                    </a:xfrm>
                    <a:custGeom>
                      <a:avLst/>
                      <a:gdLst>
                        <a:gd name="G0" fmla="+- 3270 0 0"/>
                        <a:gd name="G1" fmla="+- 21600 0 3270"/>
                        <a:gd name="G2" fmla="+- 21600 0 3270"/>
                        <a:gd name="G3" fmla="*/ G0 2929 10000"/>
                        <a:gd name="G4" fmla="+- 21600 0 G3"/>
                        <a:gd name="G5" fmla="+- 21600 0 G3"/>
                        <a:gd name="T0" fmla="*/ 10800 w 21600"/>
                        <a:gd name="T1" fmla="*/ 0 h 21600"/>
                        <a:gd name="T2" fmla="*/ 3163 w 21600"/>
                        <a:gd name="T3" fmla="*/ 3163 h 21600"/>
                        <a:gd name="T4" fmla="*/ 0 w 21600"/>
                        <a:gd name="T5" fmla="*/ 10800 h 21600"/>
                        <a:gd name="T6" fmla="*/ 3163 w 21600"/>
                        <a:gd name="T7" fmla="*/ 18437 h 21600"/>
                        <a:gd name="T8" fmla="*/ 10800 w 21600"/>
                        <a:gd name="T9" fmla="*/ 21600 h 21600"/>
                        <a:gd name="T10" fmla="*/ 18437 w 21600"/>
                        <a:gd name="T11" fmla="*/ 18437 h 21600"/>
                        <a:gd name="T12" fmla="*/ 21600 w 21600"/>
                        <a:gd name="T13" fmla="*/ 10800 h 21600"/>
                        <a:gd name="T14" fmla="*/ 18437 w 21600"/>
                        <a:gd name="T15" fmla="*/ 3163 h 21600"/>
                        <a:gd name="T16" fmla="*/ 3163 w 21600"/>
                        <a:gd name="T17" fmla="*/ 3163 h 21600"/>
                        <a:gd name="T18" fmla="*/ 18437 w 21600"/>
                        <a:gd name="T19" fmla="*/ 18437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>
                          <a:moveTo>
                            <a:pt x="0" y="10800"/>
                          </a:moveTo>
                          <a:cubicBezTo>
                            <a:pt x="0" y="4835"/>
                            <a:pt x="4835" y="0"/>
                            <a:pt x="10800" y="0"/>
                          </a:cubicBezTo>
                          <a:cubicBezTo>
                            <a:pt x="16765" y="0"/>
                            <a:pt x="21600" y="4835"/>
                            <a:pt x="21600" y="10800"/>
                          </a:cubicBezTo>
                          <a:cubicBezTo>
                            <a:pt x="21600" y="16765"/>
                            <a:pt x="16765" y="21600"/>
                            <a:pt x="10800" y="21600"/>
                          </a:cubicBezTo>
                          <a:cubicBezTo>
                            <a:pt x="4835" y="21600"/>
                            <a:pt x="0" y="16765"/>
                            <a:pt x="0" y="10800"/>
                          </a:cubicBezTo>
                          <a:close/>
                          <a:moveTo>
                            <a:pt x="3270" y="10800"/>
                          </a:moveTo>
                          <a:cubicBezTo>
                            <a:pt x="3270" y="14959"/>
                            <a:pt x="6641" y="18330"/>
                            <a:pt x="10800" y="18330"/>
                          </a:cubicBezTo>
                          <a:cubicBezTo>
                            <a:pt x="14959" y="18330"/>
                            <a:pt x="18330" y="14959"/>
                            <a:pt x="18330" y="10800"/>
                          </a:cubicBezTo>
                          <a:cubicBezTo>
                            <a:pt x="18330" y="6641"/>
                            <a:pt x="14959" y="3270"/>
                            <a:pt x="10800" y="3270"/>
                          </a:cubicBezTo>
                          <a:cubicBezTo>
                            <a:pt x="6641" y="3270"/>
                            <a:pt x="3270" y="6641"/>
                            <a:pt x="3270" y="108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47" y="2162"/>
                      <a:ext cx="2099" cy="1808"/>
                      <a:chOff x="2313" y="1486"/>
                      <a:chExt cx="2099" cy="1808"/>
                    </a:xfrm>
                  </p:grpSpPr>
                  <p:sp>
                    <p:nvSpPr>
                      <p:cNvPr id="23585" name="AutoShape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3" y="1486"/>
                        <a:ext cx="2099" cy="1808"/>
                      </a:xfrm>
                      <a:custGeom>
                        <a:avLst/>
                        <a:gdLst>
                          <a:gd name="T0" fmla="*/ 10860 w 21600"/>
                          <a:gd name="T1" fmla="*/ 2187 h 21600"/>
                          <a:gd name="T2" fmla="*/ 2928 w 21600"/>
                          <a:gd name="T3" fmla="*/ 10800 h 21600"/>
                          <a:gd name="T4" fmla="*/ 10860 w 21600"/>
                          <a:gd name="T5" fmla="*/ 21600 h 21600"/>
                          <a:gd name="T6" fmla="*/ 18672 w 21600"/>
                          <a:gd name="T7" fmla="*/ 1080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37 w 21600"/>
                          <a:gd name="T13" fmla="*/ 2277 h 21600"/>
                          <a:gd name="T14" fmla="*/ 16557 w 21600"/>
                          <a:gd name="T15" fmla="*/ 13677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FF0000">
                              <a:gamma/>
                              <a:shade val="60000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38100">
                        <a:noFill/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622423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86" name="Text Box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33" y="1685"/>
                        <a:ext cx="1979" cy="8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0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fornian FB" pitchFamily="18" charset="0"/>
                            <a:cs typeface="Arial" pitchFamily="34" charset="0"/>
                          </a:rPr>
                          <a:t>SKE SUVARNAMITRA</a:t>
                        </a:r>
                        <a:endPara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3587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52" y="2420"/>
                        <a:ext cx="848" cy="686"/>
                      </a:xfrm>
                      <a:custGeom>
                        <a:avLst/>
                        <a:gdLst>
                          <a:gd name="T0" fmla="*/ 10860 w 21600"/>
                          <a:gd name="T1" fmla="*/ 2187 h 21600"/>
                          <a:gd name="T2" fmla="*/ 2928 w 21600"/>
                          <a:gd name="T3" fmla="*/ 10800 h 21600"/>
                          <a:gd name="T4" fmla="*/ 10860 w 21600"/>
                          <a:gd name="T5" fmla="*/ 21600 h 21600"/>
                          <a:gd name="T6" fmla="*/ 18672 w 21600"/>
                          <a:gd name="T7" fmla="*/ 1080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37 w 21600"/>
                          <a:gd name="T13" fmla="*/ 2277 h 21600"/>
                          <a:gd name="T14" fmla="*/ 16557 w 21600"/>
                          <a:gd name="T15" fmla="*/ 13677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FF0000"/>
                          </a:gs>
                          <a:gs pos="100000">
                            <a:srgbClr val="FF0000">
                              <a:gamma/>
                              <a:shade val="60000"/>
                              <a:invGamma/>
                            </a:srgbClr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 w="38100">
                        <a:noFill/>
                        <a:miter lim="800000"/>
                        <a:headEnd/>
                        <a:tailEnd/>
                      </a:ln>
                      <a:effectLst>
                        <a:outerShdw dist="28398" dir="3806097" algn="ctr" rotWithShape="0">
                          <a:srgbClr val="622423">
                            <a:alpha val="50000"/>
                          </a:srgbClr>
                        </a:outerShdw>
                      </a:effec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3588" name="AutoShap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47" y="3970"/>
                      <a:ext cx="2176" cy="1269"/>
                    </a:xfrm>
                    <a:custGeom>
                      <a:avLst/>
                      <a:gdLst>
                        <a:gd name="G0" fmla="+- 600 0 0"/>
                        <a:gd name="G1" fmla="+- 21600 0 600"/>
                        <a:gd name="G2" fmla="+- 21600 0 600"/>
                        <a:gd name="G3" fmla="*/ G0 2929 10000"/>
                        <a:gd name="G4" fmla="+- 21600 0 G3"/>
                        <a:gd name="G5" fmla="+- 21600 0 G3"/>
                        <a:gd name="T0" fmla="*/ 10800 w 21600"/>
                        <a:gd name="T1" fmla="*/ 0 h 21600"/>
                        <a:gd name="T2" fmla="*/ 3163 w 21600"/>
                        <a:gd name="T3" fmla="*/ 3163 h 21600"/>
                        <a:gd name="T4" fmla="*/ 0 w 21600"/>
                        <a:gd name="T5" fmla="*/ 10800 h 21600"/>
                        <a:gd name="T6" fmla="*/ 3163 w 21600"/>
                        <a:gd name="T7" fmla="*/ 18437 h 21600"/>
                        <a:gd name="T8" fmla="*/ 10800 w 21600"/>
                        <a:gd name="T9" fmla="*/ 21600 h 21600"/>
                        <a:gd name="T10" fmla="*/ 18437 w 21600"/>
                        <a:gd name="T11" fmla="*/ 18437 h 21600"/>
                        <a:gd name="T12" fmla="*/ 21600 w 21600"/>
                        <a:gd name="T13" fmla="*/ 10800 h 21600"/>
                        <a:gd name="T14" fmla="*/ 18437 w 21600"/>
                        <a:gd name="T15" fmla="*/ 3163 h 21600"/>
                        <a:gd name="T16" fmla="*/ 3163 w 21600"/>
                        <a:gd name="T17" fmla="*/ 3163 h 21600"/>
                        <a:gd name="T18" fmla="*/ 18437 w 21600"/>
                        <a:gd name="T19" fmla="*/ 18437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T16" t="T17" r="T18" b="T19"/>
                      <a:pathLst>
                        <a:path w="21600" h="21600">
                          <a:moveTo>
                            <a:pt x="0" y="10800"/>
                          </a:moveTo>
                          <a:cubicBezTo>
                            <a:pt x="0" y="4835"/>
                            <a:pt x="4835" y="0"/>
                            <a:pt x="10800" y="0"/>
                          </a:cubicBezTo>
                          <a:cubicBezTo>
                            <a:pt x="16765" y="0"/>
                            <a:pt x="21600" y="4835"/>
                            <a:pt x="21600" y="10800"/>
                          </a:cubicBezTo>
                          <a:cubicBezTo>
                            <a:pt x="21600" y="16765"/>
                            <a:pt x="16765" y="21600"/>
                            <a:pt x="10800" y="21600"/>
                          </a:cubicBezTo>
                          <a:cubicBezTo>
                            <a:pt x="4835" y="21600"/>
                            <a:pt x="0" y="16765"/>
                            <a:pt x="0" y="10800"/>
                          </a:cubicBezTo>
                          <a:close/>
                          <a:moveTo>
                            <a:pt x="600" y="10800"/>
                          </a:moveTo>
                          <a:cubicBezTo>
                            <a:pt x="600" y="16433"/>
                            <a:pt x="5167" y="21000"/>
                            <a:pt x="10800" y="21000"/>
                          </a:cubicBezTo>
                          <a:cubicBezTo>
                            <a:pt x="16433" y="21000"/>
                            <a:pt x="21000" y="16433"/>
                            <a:pt x="21000" y="10800"/>
                          </a:cubicBezTo>
                          <a:cubicBezTo>
                            <a:pt x="21000" y="5167"/>
                            <a:pt x="16433" y="600"/>
                            <a:pt x="10800" y="600"/>
                          </a:cubicBezTo>
                          <a:cubicBezTo>
                            <a:pt x="5167" y="600"/>
                            <a:pt x="600" y="5167"/>
                            <a:pt x="600" y="10800"/>
                          </a:cubicBez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9525">
                      <a:solidFill>
                        <a:srgbClr val="FF9933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58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6878" y="4748"/>
                    <a:ext cx="628" cy="4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" name="Rectangle 39"/>
                <p:cNvSpPr/>
                <p:nvPr/>
              </p:nvSpPr>
              <p:spPr>
                <a:xfrm>
                  <a:off x="3657600" y="3200400"/>
                  <a:ext cx="2286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657600" y="4114800"/>
                  <a:ext cx="2286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105400" y="3200400"/>
                  <a:ext cx="2286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3429000" y="2057400"/>
                  <a:ext cx="2057400" cy="2209800"/>
                </a:xfrm>
                <a:prstGeom prst="ellipse">
                  <a:avLst/>
                </a:prstGeom>
                <a:noFill/>
                <a:ln>
                  <a:solidFill>
                    <a:srgbClr val="FF99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Rectangle 62"/>
              <p:cNvSpPr/>
              <p:nvPr/>
            </p:nvSpPr>
            <p:spPr>
              <a:xfrm>
                <a:off x="3657600" y="32004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52400" y="19050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Loneliness 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096000" y="47244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Transport Support 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4800" y="4648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The sick and in hospital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72200" y="19050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 the Kitchen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337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Main Hospitals in Melaka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created xsi:type="dcterms:W3CDTF">2016-01-07T04:21:00Z</dcterms:created>
  <dcterms:modified xsi:type="dcterms:W3CDTF">2016-01-10T17:05:46Z</dcterms:modified>
</cp:coreProperties>
</file>